
<file path=[Content_Types].xml><?xml version="1.0" encoding="utf-8"?>
<Types xmlns="http://schemas.openxmlformats.org/package/2006/content-types">
  <Override PartName="/ppt/slideMasters/slideMaster3.xml" ContentType="application/vnd.openxmlformats-officedocument.presentationml.slideMaster+xml"/>
  <Override PartName="/ppt/notesSlides/notesSlide2.xml" ContentType="application/vnd.openxmlformats-officedocument.presentationml.notesSlide+xml"/>
  <Override PartName="/ppt/charts/style15.xml" ContentType="application/vnd.ms-office.chartstyl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charts/chart28.xml" ContentType="application/vnd.openxmlformats-officedocument.drawingml.chart+xml"/>
  <Override PartName="/ppt/charts/colors6.xml" ContentType="application/vnd.ms-office.chartcolor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Override PartName="/ppt/charts/colors16.xml" ContentType="application/vnd.ms-office.chartcolorstyle+xml"/>
  <Override PartName="/ppt/charts/style11.xml" ContentType="application/vnd.ms-office.chartstyl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theme/themeOverride1.xml" ContentType="application/vnd.openxmlformats-officedocument.themeOverride+xml"/>
  <Override PartName="/ppt/charts/chart24.xml" ContentType="application/vnd.openxmlformats-officedocument.drawingml.chart+xml"/>
  <Override PartName="/ppt/charts/colors2.xml" ContentType="application/vnd.ms-office.chartcolorstyl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harts/chart31.xml" ContentType="application/vnd.openxmlformats-officedocument.drawingml.chart+xml"/>
  <Override PartName="/ppt/charts/colors12.xml" ContentType="application/vnd.ms-office.chartcolorstyle+xml"/>
  <Override PartName="/ppt/charts/chart7.xml" ContentType="application/vnd.openxmlformats-officedocument.drawingml.chart+xml"/>
  <Override PartName="/ppt/charts/chart20.xml" ContentType="application/vnd.openxmlformats-officedocument.drawingml.chart+xml"/>
  <Override PartName="/ppt/charts/style9.xml" ContentType="application/vnd.ms-office.chartstyle+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charts/style5.xml" ContentType="application/vnd.ms-office.chart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notesSlides/notesSlide5.xml" ContentType="application/vnd.openxmlformats-officedocument.presentationml.notesSlide+xml"/>
  <Override PartName="/ppt/charts/style16.xml" ContentType="application/vnd.ms-office.chartstyle+xml"/>
  <Override PartName="/ppt/charts/style3.xml" ContentType="application/vnd.ms-office.chartstyl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charts/chart29.xml" ContentType="application/vnd.openxmlformats-officedocument.drawingml.chart+xml"/>
  <Override PartName="/ppt/charts/style14.xml" ContentType="application/vnd.ms-office.chartstyle+xml"/>
  <Override PartName="/ppt/charts/style1.xml" ContentType="application/vnd.ms-office.chartstyle+xml"/>
  <Override PartName="/ppt/charts/colors9.xml" ContentType="application/vnd.ms-office.chartcolor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charts/chart18.xml" ContentType="application/vnd.openxmlformats-officedocument.drawingml.chart+xml"/>
  <Override PartName="/ppt/charts/chart27.xml" ContentType="application/vnd.openxmlformats-officedocument.drawingml.chart+xml"/>
  <Override PartName="/ppt/charts/style12.xml" ContentType="application/vnd.ms-office.chartstyle+xml"/>
  <Override PartName="/ppt/charts/colors7.xml" ContentType="application/vnd.ms-office.chartcolor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hart16.xml" ContentType="application/vnd.openxmlformats-officedocument.drawingml.chart+xml"/>
  <Override PartName="/ppt/charts/chart25.xml" ContentType="application/vnd.openxmlformats-officedocument.drawingml.chart+xml"/>
  <Override PartName="/ppt/charts/style10.xml" ContentType="application/vnd.ms-office.chartstyle+xml"/>
  <Override PartName="/ppt/charts/colors15.xml" ContentType="application/vnd.ms-office.chartcolorstyle+xml"/>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ppt/charts/chart32.xml" ContentType="application/vnd.openxmlformats-officedocument.drawingml.chart+xml"/>
  <Override PartName="/docProps/app.xml" ContentType="application/vnd.openxmlformats-officedocument.extended-properties+xml"/>
  <Override PartName="/ppt/charts/colors3.xml" ContentType="application/vnd.ms-office.chartcolorstyle+xml"/>
  <Override PartName="/ppt/charts/colors1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Override PartName="/ppt/charts/chart30.xml" ContentType="application/vnd.openxmlformats-officedocument.drawingml.chart+xml"/>
  <Override PartName="/ppt/charts/colors11.xml" ContentType="application/vnd.ms-office.chartcolorstyle+xml"/>
  <Override PartName="/ppt/charts/colors1.xml" ContentType="application/vnd.ms-office.chartcolorstyle+xml"/>
  <Default Extension="tiff" ContentType="image/tiff"/>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charts/style8.xml" ContentType="application/vnd.ms-office.chartstyle+xml"/>
  <Override PartName="/ppt/charts/chart4.xml" ContentType="application/vnd.openxmlformats-officedocument.drawingml.chart+xml"/>
  <Override PartName="/ppt/notesSlides/notesSlide6.xml" ContentType="application/vnd.openxmlformats-officedocument.presentationml.notesSlide+xml"/>
  <Override PartName="/ppt/charts/style6.xml" ContentType="application/vnd.ms-office.chartstyle+xml"/>
  <Override PartName="/ppt/slides/slide8.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charts/style4.xml" ContentType="application/vnd.ms-office.chartstyle+xml"/>
  <Override PartName="/ppt/slides/slide6.xml" ContentType="application/vnd.openxmlformats-officedocument.presentationml.slide+xml"/>
  <Override PartName="/ppt/charts/style2.xml" ContentType="application/vnd.ms-office.chartstyle+xml"/>
  <Override PartName="/ppt/charts/colors8.xml" ContentType="application/vnd.ms-office.chartcolor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charts/chart19.xml" ContentType="application/vnd.openxmlformats-officedocument.drawingml.chart+xml"/>
  <Override PartName="/ppt/charts/style13.xml" ContentType="application/vnd.ms-office.chartstyle+xml"/>
  <Override PartName="/ppt/slides/slide2.xml" ContentType="application/vnd.openxmlformats-officedocument.presentationml.slide+xml"/>
  <Override PartName="/ppt/slides/slide16.xml" ContentType="application/vnd.openxmlformats-officedocument.presentationml.slide+xml"/>
  <Override PartName="/ppt/charts/chart26.xml" ContentType="application/vnd.openxmlformats-officedocument.drawingml.chart+xml"/>
  <Override PartName="/ppt/charts/colors4.xml" ContentType="application/vnd.ms-office.chartcolorstyle+xml"/>
  <Default Extension="rels" ContentType="application/vnd.openxmlformats-package.relationships+xml"/>
  <Override PartName="/ppt/slides/slide23.xml" ContentType="application/vnd.openxmlformats-officedocument.presentationml.slide+xml"/>
  <Override PartName="/ppt/charts/chart15.xml" ContentType="application/vnd.openxmlformats-officedocument.drawingml.chart+xml"/>
  <Override PartName="/ppt/charts/chart33.xml" ContentType="application/vnd.openxmlformats-officedocument.drawingml.chart+xml"/>
  <Override PartName="/ppt/charts/colors14.xml" ContentType="application/vnd.ms-office.chartcolorstyle+xml"/>
  <Override PartName="/ppt/slides/slide12.xml" ContentType="application/vnd.openxmlformats-officedocument.presentationml.slide+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commentAuthors.xml" ContentType="application/vnd.openxmlformats-officedocument.presentationml.commentAuthors+xml"/>
  <Override PartName="/ppt/notesSlides/notesSlide9.xml" ContentType="application/vnd.openxmlformats-officedocument.presentationml.notesSlide+xml"/>
  <Override PartName="/ppt/charts/colors10.xml" ContentType="application/vnd.ms-office.chartcolorstyle+xml"/>
  <Override PartName="/ppt/charts/style7.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 id="2147483658" r:id="rId3"/>
  </p:sldMasterIdLst>
  <p:notesMasterIdLst>
    <p:notesMasterId r:id="rId32"/>
  </p:notesMasterIdLst>
  <p:sldIdLst>
    <p:sldId id="308" r:id="rId4"/>
    <p:sldId id="348" r:id="rId5"/>
    <p:sldId id="441" r:id="rId6"/>
    <p:sldId id="438" r:id="rId7"/>
    <p:sldId id="370" r:id="rId8"/>
    <p:sldId id="453" r:id="rId9"/>
    <p:sldId id="454" r:id="rId10"/>
    <p:sldId id="455" r:id="rId11"/>
    <p:sldId id="452" r:id="rId12"/>
    <p:sldId id="480" r:id="rId13"/>
    <p:sldId id="456" r:id="rId14"/>
    <p:sldId id="478" r:id="rId15"/>
    <p:sldId id="457" r:id="rId16"/>
    <p:sldId id="458" r:id="rId17"/>
    <p:sldId id="467" r:id="rId18"/>
    <p:sldId id="373" r:id="rId19"/>
    <p:sldId id="468" r:id="rId20"/>
    <p:sldId id="469" r:id="rId21"/>
    <p:sldId id="477" r:id="rId22"/>
    <p:sldId id="471" r:id="rId23"/>
    <p:sldId id="472" r:id="rId24"/>
    <p:sldId id="473" r:id="rId25"/>
    <p:sldId id="474" r:id="rId26"/>
    <p:sldId id="475" r:id="rId27"/>
    <p:sldId id="476" r:id="rId28"/>
    <p:sldId id="479" r:id="rId29"/>
    <p:sldId id="413" r:id="rId30"/>
    <p:sldId id="481" r:id="rId3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36" userDrawn="1">
          <p15:clr>
            <a:srgbClr val="A4A3A4"/>
          </p15:clr>
        </p15:guide>
        <p15:guide id="2" pos="383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oke Wheeler" initials="BW" lastIdx="7" clrIdx="0">
    <p:extLst>
      <p:ext uri="{19B8F6BF-5375-455C-9EA6-DF929625EA0E}">
        <p15:presenceInfo xmlns:p15="http://schemas.microsoft.com/office/powerpoint/2012/main" xmlns="" userId="Brooke Wheeler" providerId="None"/>
      </p:ext>
    </p:extLst>
  </p:cmAuthor>
  <p:cmAuthor id="2" name="Jim Heys" initials="JH" lastIdx="1" clrIdx="1">
    <p:extLst>
      <p:ext uri="{19B8F6BF-5375-455C-9EA6-DF929625EA0E}">
        <p15:presenceInfo xmlns:p15="http://schemas.microsoft.com/office/powerpoint/2012/main" xmlns="" userId="b4a5c5e78253b8c2" providerId="Windows Live"/>
      </p:ext>
    </p:extLst>
  </p:cmAuthor>
  <p:cmAuthor id="3" name="Microsoft Office User" initials="MOU" lastIdx="25" clrIdx="2">
    <p:extLst>
      <p:ext uri="{19B8F6BF-5375-455C-9EA6-DF929625EA0E}">
        <p15:presenceInfo xmlns:p15="http://schemas.microsoft.com/office/powerpoint/2012/main" xmlns="" userId="Microsoft Office User" providerId="None"/>
      </p:ext>
    </p:extLst>
  </p:cmAuthor>
  <p:cmAuthor id="4" name="Nicholas Thompson" initials="NT" lastIdx="24" clrIdx="3">
    <p:extLst>
      <p:ext uri="{19B8F6BF-5375-455C-9EA6-DF929625EA0E}">
        <p15:presenceInfo xmlns:p15="http://schemas.microsoft.com/office/powerpoint/2012/main" xmlns="" userId="S::thompson@povaddo.onmicrosoft.com::7dc40a89-b312-4585-aeb7-b9ffb0c61b0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CB0F0"/>
    <a:srgbClr val="249CD8"/>
    <a:srgbClr val="595959"/>
    <a:srgbClr val="585858"/>
    <a:srgbClr val="E40079"/>
    <a:srgbClr val="A6A6A6"/>
    <a:srgbClr val="239CD8"/>
    <a:srgbClr val="5CB1E1"/>
    <a:srgbClr val="6DBDE6"/>
    <a:srgbClr val="6F6F6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34" autoAdjust="0"/>
    <p:restoredTop sz="92314" autoAdjust="0"/>
  </p:normalViewPr>
  <p:slideViewPr>
    <p:cSldViewPr snapToGrid="0" snapToObjects="1">
      <p:cViewPr varScale="1">
        <p:scale>
          <a:sx n="97" d="100"/>
          <a:sy n="97" d="100"/>
        </p:scale>
        <p:origin x="-1578" y="-96"/>
      </p:cViewPr>
      <p:guideLst>
        <p:guide orient="horz" pos="2136"/>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3" Type="http://schemas.microsoft.com/office/2011/relationships/chartStyle" Target="style9.xml"/><Relationship Id="rId2" Type="http://schemas.microsoft.com/office/2011/relationships/chartColorStyle" Target="colors9.xml"/><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3" Type="http://schemas.microsoft.com/office/2011/relationships/chartStyle" Target="style10.xml"/><Relationship Id="rId2" Type="http://schemas.microsoft.com/office/2011/relationships/chartColorStyle" Target="colors10.xml"/><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3" Type="http://schemas.microsoft.com/office/2011/relationships/chartStyle" Target="style11.xml"/><Relationship Id="rId2" Type="http://schemas.microsoft.com/office/2011/relationships/chartColorStyle" Target="colors11.xml"/><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3" Type="http://schemas.microsoft.com/office/2011/relationships/chartStyle" Target="style12.xml"/><Relationship Id="rId2" Type="http://schemas.microsoft.com/office/2011/relationships/chartColorStyle" Target="colors12.xml"/><Relationship Id="rId1" Type="http://schemas.openxmlformats.org/officeDocument/2006/relationships/package" Target="../embeddings/Microsoft_Office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Office_Excel_Worksheet24.xlsx"/></Relationships>
</file>

<file path=ppt/charts/_rels/chart25.xml.rels><?xml version="1.0" encoding="UTF-8" standalone="yes"?>
<Relationships xmlns="http://schemas.openxmlformats.org/package/2006/relationships"><Relationship Id="rId3" Type="http://schemas.microsoft.com/office/2011/relationships/chartStyle" Target="style13.xml"/><Relationship Id="rId2" Type="http://schemas.microsoft.com/office/2011/relationships/chartColorStyle" Target="colors13.xml"/><Relationship Id="rId1" Type="http://schemas.openxmlformats.org/officeDocument/2006/relationships/package" Target="../embeddings/Microsoft_Office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Office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Office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Office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Office_Excel_Worksheet29.xlsx"/></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_Worksheet3.xlsx"/></Relationships>
</file>

<file path=ppt/charts/_rels/chart30.xml.rels><?xml version="1.0" encoding="UTF-8" standalone="yes"?>
<Relationships xmlns="http://schemas.openxmlformats.org/package/2006/relationships"><Relationship Id="rId3" Type="http://schemas.microsoft.com/office/2011/relationships/chartStyle" Target="style14.xml"/><Relationship Id="rId2" Type="http://schemas.microsoft.com/office/2011/relationships/chartColorStyle" Target="colors14.xml"/><Relationship Id="rId1" Type="http://schemas.openxmlformats.org/officeDocument/2006/relationships/package" Target="../embeddings/Microsoft_Office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Office_Excel_Worksheet31.xlsx"/></Relationships>
</file>

<file path=ppt/charts/_rels/chart32.xml.rels><?xml version="1.0" encoding="UTF-8" standalone="yes"?>
<Relationships xmlns="http://schemas.openxmlformats.org/package/2006/relationships"><Relationship Id="rId3" Type="http://schemas.microsoft.com/office/2011/relationships/chartStyle" Target="style15.xml"/><Relationship Id="rId2" Type="http://schemas.microsoft.com/office/2011/relationships/chartColorStyle" Target="colors15.xml"/><Relationship Id="rId1" Type="http://schemas.openxmlformats.org/officeDocument/2006/relationships/package" Target="../embeddings/Microsoft_Office_Excel_Worksheet32.xlsx"/></Relationships>
</file>

<file path=ppt/charts/_rels/chart33.xml.rels><?xml version="1.0" encoding="UTF-8" standalone="yes"?>
<Relationships xmlns="http://schemas.openxmlformats.org/package/2006/relationships"><Relationship Id="rId3" Type="http://schemas.microsoft.com/office/2011/relationships/chartStyle" Target="style16.xml"/><Relationship Id="rId2" Type="http://schemas.microsoft.com/office/2011/relationships/chartColorStyle" Target="colors16.xml"/><Relationship Id="rId1" Type="http://schemas.openxmlformats.org/officeDocument/2006/relationships/package" Target="../embeddings/Microsoft_Office_Excel_Worksheet33.xlsx"/></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layout/>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plotArea>
      <c:layout>
        <c:manualLayout>
          <c:layoutTarget val="inner"/>
          <c:xMode val="edge"/>
          <c:yMode val="edge"/>
          <c:x val="0.16813690786752175"/>
          <c:y val="0.16930652609538985"/>
          <c:w val="0.67546669402565174"/>
          <c:h val="0.74263598440570855"/>
        </c:manualLayout>
      </c:layout>
      <c:pieChart>
        <c:varyColors val="1"/>
        <c:ser>
          <c:idx val="0"/>
          <c:order val="0"/>
          <c:tx>
            <c:strRef>
              <c:f>Sheet1!$B$1</c:f>
              <c:strCache>
                <c:ptCount val="1"/>
                <c:pt idx="0">
                  <c:v>Age</c:v>
                </c:pt>
              </c:strCache>
            </c:strRef>
          </c:tx>
          <c:dPt>
            <c:idx val="0"/>
            <c:spPr>
              <a:solidFill>
                <a:srgbClr val="3CB0F0"/>
              </a:solidFill>
              <a:ln w="19050">
                <a:solidFill>
                  <a:schemeClr val="lt1"/>
                </a:solidFill>
              </a:ln>
              <a:effectLst/>
            </c:spPr>
            <c:extLst xmlns:c16r2="http://schemas.microsoft.com/office/drawing/2015/06/chart">
              <c:ext xmlns:c16="http://schemas.microsoft.com/office/drawing/2014/chart" uri="{C3380CC4-5D6E-409C-BE32-E72D297353CC}">
                <c16:uniqueId val="{00000002-D6C7-3349-932D-1408F6366BC4}"/>
              </c:ext>
            </c:extLst>
          </c:dPt>
          <c:dPt>
            <c:idx val="1"/>
            <c:spPr>
              <a:solidFill>
                <a:srgbClr val="7030A0"/>
              </a:solidFill>
              <a:ln w="19050">
                <a:solidFill>
                  <a:schemeClr val="lt1"/>
                </a:solidFill>
              </a:ln>
              <a:effectLst/>
            </c:spPr>
            <c:extLst xmlns:c16r2="http://schemas.microsoft.com/office/drawing/2015/06/chart">
              <c:ext xmlns:c16="http://schemas.microsoft.com/office/drawing/2014/chart" uri="{C3380CC4-5D6E-409C-BE32-E72D297353CC}">
                <c16:uniqueId val="{00000003-D6C7-3349-932D-1408F6366BC4}"/>
              </c:ext>
            </c:extLst>
          </c:dPt>
          <c:dPt>
            <c:idx val="2"/>
            <c:spPr>
              <a:solidFill>
                <a:schemeClr val="bg1">
                  <a:lumMod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4-D6C7-3349-932D-1408F6366BC4}"/>
              </c:ext>
            </c:extLst>
          </c:dPt>
          <c:dLbls>
            <c:dLbl>
              <c:idx val="0"/>
              <c:layout/>
              <c:tx>
                <c:rich>
                  <a:bodyPr/>
                  <a:lstStyle/>
                  <a:p>
                    <a:fld id="{526B670E-8EF6-264C-869D-532386A8F0D7}" type="CELLRANGE">
                      <a:rPr lang="en-US"/>
                      <a:pPr/>
                      <a:t>[CELLRANGE]</a:t>
                    </a:fld>
                    <a:r>
                      <a:rPr lang="en-US" baseline="0"/>
                      <a:t>, </a:t>
                    </a:r>
                    <a:fld id="{1E8DC4A6-CD95-664A-9665-CCB60DCE3C68}" type="VALUE">
                      <a:rPr lang="en-US" baseline="0"/>
                      <a:pPr/>
                      <a:t>[VALUE]</a:t>
                    </a:fld>
                    <a:endParaRPr lang="en-US" baseline="0"/>
                  </a:p>
                </c:rich>
              </c:tx>
              <c:dLblPos val="ctr"/>
              <c:showVal val="1"/>
              <c:extLst xmlns:c16r2="http://schemas.microsoft.com/office/drawing/2015/06/char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D6C7-3349-932D-1408F6366BC4}"/>
                </c:ext>
              </c:extLst>
            </c:dLbl>
            <c:dLbl>
              <c:idx val="1"/>
              <c:layout/>
              <c:tx>
                <c:rich>
                  <a:bodyPr/>
                  <a:lstStyle/>
                  <a:p>
                    <a:fld id="{F2C59FE9-C9CB-0A44-9FC3-E7E66D47D46E}" type="CELLRANGE">
                      <a:rPr lang="en-US"/>
                      <a:pPr/>
                      <a:t>[CELLRANGE]</a:t>
                    </a:fld>
                    <a:r>
                      <a:rPr lang="en-US" baseline="0"/>
                      <a:t>, </a:t>
                    </a:r>
                    <a:fld id="{16B3EF3A-84E7-384C-BA3B-032CA4B0D96A}" type="VALUE">
                      <a:rPr lang="en-US" baseline="0"/>
                      <a:pPr/>
                      <a:t>[VALUE]</a:t>
                    </a:fld>
                    <a:endParaRPr lang="en-US" baseline="0"/>
                  </a:p>
                </c:rich>
              </c:tx>
              <c:dLblPos val="ctr"/>
              <c:showVal val="1"/>
              <c:extLst xmlns:c16r2="http://schemas.microsoft.com/office/drawing/2015/06/char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D6C7-3349-932D-1408F6366BC4}"/>
                </c:ext>
              </c:extLst>
            </c:dLbl>
            <c:dLbl>
              <c:idx val="2"/>
              <c:layout>
                <c:manualLayout>
                  <c:x val="0.20467886113112121"/>
                  <c:y val="0.180537803953808"/>
                </c:manualLayout>
              </c:layout>
              <c:tx>
                <c:rich>
                  <a:bodyPr/>
                  <a:lstStyle/>
                  <a:p>
                    <a:fld id="{7AD46AFB-C11B-CE4B-816F-7C130E1599AE}" type="CELLRANGE">
                      <a:rPr lang="en-US" baseline="0">
                        <a:solidFill>
                          <a:schemeClr val="bg1"/>
                        </a:solidFill>
                      </a:rPr>
                      <a:pPr/>
                      <a:t>[CELLRANGE]</a:t>
                    </a:fld>
                    <a:r>
                      <a:rPr lang="en-US" baseline="0">
                        <a:solidFill>
                          <a:schemeClr val="bg1"/>
                        </a:solidFill>
                      </a:rPr>
                      <a:t>, </a:t>
                    </a:r>
                    <a:fld id="{F37AD029-5C16-5A4A-9102-093646BAB437}" type="VALUE">
                      <a:rPr lang="en-US" baseline="0">
                        <a:solidFill>
                          <a:schemeClr val="bg1"/>
                        </a:solidFill>
                      </a:rPr>
                      <a:pPr/>
                      <a:t>[VALUE]</a:t>
                    </a:fld>
                    <a:endParaRPr lang="en-US" baseline="0">
                      <a:solidFill>
                        <a:schemeClr val="bg1"/>
                      </a:solidFill>
                    </a:endParaRPr>
                  </a:p>
                </c:rich>
              </c:tx>
              <c:dLblPos val="bestFit"/>
              <c:showVal val="1"/>
              <c:extLst xmlns:c16r2="http://schemas.microsoft.com/office/drawing/2015/06/chart">
                <c:ext xmlns:c15="http://schemas.microsoft.com/office/drawing/2012/chart" uri="{CE6537A1-D6FC-4f65-9D91-7224C49458BB}">
                  <c15:layout>
                    <c:manualLayout>
                      <c:w val="0.2115591956312276"/>
                      <c:h val="0.15559127284871996"/>
                    </c:manualLayout>
                  </c15:layout>
                  <c15:dlblFieldTable/>
                  <c15:showDataLabelsRange val="1"/>
                </c:ext>
                <c:ext xmlns:c16="http://schemas.microsoft.com/office/drawing/2014/chart" uri="{C3380CC4-5D6E-409C-BE32-E72D297353CC}">
                  <c16:uniqueId val="{00000004-D6C7-3349-932D-1408F6366BC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Val val="1"/>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showDataLabelsRange val="1"/>
              </c:ext>
            </c:extLst>
          </c:dLbls>
          <c:cat>
            <c:strRef>
              <c:f>Sheet1!$A$2:$A$4</c:f>
              <c:strCache>
                <c:ptCount val="3"/>
                <c:pt idx="0">
                  <c:v>18-29</c:v>
                </c:pt>
                <c:pt idx="1">
                  <c:v>30-44</c:v>
                </c:pt>
                <c:pt idx="2">
                  <c:v>45+</c:v>
                </c:pt>
              </c:strCache>
            </c:strRef>
          </c:cat>
          <c:val>
            <c:numRef>
              <c:f>Sheet1!$B$2:$B$4</c:f>
              <c:numCache>
                <c:formatCode>0%</c:formatCode>
                <c:ptCount val="3"/>
                <c:pt idx="0">
                  <c:v>0.35000000000000003</c:v>
                </c:pt>
                <c:pt idx="1">
                  <c:v>0.39000000000000007</c:v>
                </c:pt>
                <c:pt idx="2">
                  <c:v>0.26</c:v>
                </c:pt>
              </c:numCache>
            </c:numRef>
          </c:val>
          <c:extLst xmlns:c16r2="http://schemas.microsoft.com/office/drawing/2015/06/chart">
            <c:ext xmlns:c15="http://schemas.microsoft.com/office/drawing/2012/chart" uri="{02D57815-91ED-43cb-92C2-25804820EDAC}">
              <c15:datalabelsRange>
                <c15:f>Sheet1!$A$2:$A$4</c15:f>
                <c15:dlblRangeCache>
                  <c:ptCount val="3"/>
                  <c:pt idx="0">
                    <c:v>18-29</c:v>
                  </c:pt>
                  <c:pt idx="1">
                    <c:v>30-44</c:v>
                  </c:pt>
                  <c:pt idx="2">
                    <c:v>45+</c:v>
                  </c:pt>
                </c15:dlblRangeCache>
              </c15:datalabelsRange>
            </c:ext>
            <c:ext xmlns:c16="http://schemas.microsoft.com/office/drawing/2014/chart" uri="{C3380CC4-5D6E-409C-BE32-E72D297353CC}">
              <c16:uniqueId val="{00000000-D6C7-3349-932D-1408F6366BC4}"/>
            </c:ext>
          </c:extLst>
        </c:ser>
        <c:dLbls>
          <c:showVal val="1"/>
        </c:dLbls>
        <c:firstSliceAng val="0"/>
      </c:pie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2F62-944A-9413-1262D54AE0AE}"/>
              </c:ext>
            </c:extLst>
          </c:dPt>
          <c:dPt>
            <c:idx val="8"/>
            <c:spPr>
              <a:solidFill>
                <a:schemeClr val="tx1"/>
              </a:solidFill>
              <a:ln>
                <a:noFill/>
              </a:ln>
              <a:effectLst/>
            </c:spPr>
            <c:extLst xmlns:c16r2="http://schemas.microsoft.com/office/drawing/2015/06/chart">
              <c:ext xmlns:c16="http://schemas.microsoft.com/office/drawing/2014/chart" uri="{C3380CC4-5D6E-409C-BE32-E72D297353CC}">
                <c16:uniqueId val="{00000003-A158-DF49-92E1-52CB2E1A064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45+</c:v>
                </c:pt>
                <c:pt idx="1">
                  <c:v>South Luzon</c:v>
                </c:pt>
                <c:pt idx="2">
                  <c:v>Central Luzon+North Luzon</c:v>
                </c:pt>
                <c:pt idx="3">
                  <c:v>Visayas</c:v>
                </c:pt>
                <c:pt idx="4">
                  <c:v>Male</c:v>
                </c:pt>
                <c:pt idx="5">
                  <c:v>Cigarette users</c:v>
                </c:pt>
                <c:pt idx="6">
                  <c:v>College degree</c:v>
                </c:pt>
                <c:pt idx="7">
                  <c:v>30-44</c:v>
                </c:pt>
                <c:pt idx="8">
                  <c:v>Overall</c:v>
                </c:pt>
                <c:pt idx="9">
                  <c:v>Less than PHP 30k</c:v>
                </c:pt>
                <c:pt idx="10">
                  <c:v>PHP 30k-49k</c:v>
                </c:pt>
                <c:pt idx="11">
                  <c:v>PHP 50K+</c:v>
                </c:pt>
                <c:pt idx="12">
                  <c:v>Mindanao</c:v>
                </c:pt>
                <c:pt idx="13">
                  <c:v>Less than college degree</c:v>
                </c:pt>
                <c:pt idx="14">
                  <c:v>Female</c:v>
                </c:pt>
                <c:pt idx="15">
                  <c:v>Metro Manilla</c:v>
                </c:pt>
                <c:pt idx="16">
                  <c:v>18-29</c:v>
                </c:pt>
                <c:pt idx="17">
                  <c:v>Smoke-free users</c:v>
                </c:pt>
              </c:strCache>
            </c:strRef>
          </c:cat>
          <c:val>
            <c:numRef>
              <c:f>Sheet1!$B$2:$B$19</c:f>
              <c:numCache>
                <c:formatCode>0%</c:formatCode>
                <c:ptCount val="18"/>
                <c:pt idx="0">
                  <c:v>0.47000000000000003</c:v>
                </c:pt>
                <c:pt idx="1">
                  <c:v>0.48000000000000004</c:v>
                </c:pt>
                <c:pt idx="2">
                  <c:v>0.5</c:v>
                </c:pt>
                <c:pt idx="3">
                  <c:v>0.5</c:v>
                </c:pt>
                <c:pt idx="4">
                  <c:v>0.51</c:v>
                </c:pt>
                <c:pt idx="5">
                  <c:v>0.52</c:v>
                </c:pt>
                <c:pt idx="6">
                  <c:v>0.52</c:v>
                </c:pt>
                <c:pt idx="7">
                  <c:v>0.52</c:v>
                </c:pt>
                <c:pt idx="8">
                  <c:v>0.53</c:v>
                </c:pt>
                <c:pt idx="9">
                  <c:v>0.53</c:v>
                </c:pt>
                <c:pt idx="10">
                  <c:v>0.53</c:v>
                </c:pt>
                <c:pt idx="11">
                  <c:v>0.53</c:v>
                </c:pt>
                <c:pt idx="12">
                  <c:v>0.53</c:v>
                </c:pt>
                <c:pt idx="13">
                  <c:v>0.55000000000000004</c:v>
                </c:pt>
                <c:pt idx="14">
                  <c:v>0.55000000000000004</c:v>
                </c:pt>
                <c:pt idx="15">
                  <c:v>0.56999999999999995</c:v>
                </c:pt>
                <c:pt idx="16">
                  <c:v>0.58000000000000007</c:v>
                </c:pt>
                <c:pt idx="17">
                  <c:v>0.60000000000000009</c:v>
                </c:pt>
              </c:numCache>
            </c:numRef>
          </c:val>
          <c:extLst xmlns:c16r2="http://schemas.microsoft.com/office/drawing/2015/06/chart">
            <c:ext xmlns:c16="http://schemas.microsoft.com/office/drawing/2014/chart" uri="{C3380CC4-5D6E-409C-BE32-E72D297353CC}">
              <c16:uniqueId val="{00000002-2F62-944A-9413-1262D54AE0AE}"/>
            </c:ext>
          </c:extLst>
        </c:ser>
        <c:dLbls/>
        <c:gapWidth val="130"/>
        <c:axId val="142742272"/>
        <c:axId val="142743808"/>
      </c:barChart>
      <c:catAx>
        <c:axId val="142742272"/>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743808"/>
        <c:crosses val="autoZero"/>
        <c:auto val="1"/>
        <c:lblAlgn val="ctr"/>
        <c:lblOffset val="100"/>
      </c:catAx>
      <c:valAx>
        <c:axId val="142743808"/>
        <c:scaling>
          <c:orientation val="minMax"/>
          <c:max val="1"/>
        </c:scaling>
        <c:delete val="1"/>
        <c:axPos val="b"/>
        <c:numFmt formatCode="0%" sourceLinked="1"/>
        <c:majorTickMark val="none"/>
        <c:tickLblPos val="none"/>
        <c:crossAx val="142742272"/>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b="1" i="0" u="none" strike="noStrike" baseline="0" dirty="0">
                <a:effectLst/>
              </a:rPr>
              <a:t>Do you think that the Philippine government should come up with new ways to reduce the harm caused by smoking cigarettes? </a:t>
            </a:r>
            <a:endParaRPr lang="en-US" sz="1200" b="1" dirty="0">
              <a:effectLst/>
            </a:endParaRPr>
          </a:p>
        </c:rich>
      </c:tx>
      <c:layout/>
    </c:title>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spPr>
              <a:solidFill>
                <a:srgbClr val="3CB0F0"/>
              </a:solidFill>
            </c:spPr>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manualLayout>
                  <c:x val="0"/>
                  <c:y val="6.4183747414155775E-3"/>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0.9</c:v>
                </c:pt>
                <c:pt idx="1">
                  <c:v>6.0000000000000005E-2</c:v>
                </c:pt>
                <c:pt idx="2">
                  <c:v>4.0000000000000008E-2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2985088"/>
        <c:axId val="142986624"/>
      </c:barChart>
      <c:catAx>
        <c:axId val="142985088"/>
        <c:scaling>
          <c:orientation val="minMax"/>
        </c:scaling>
        <c:axPos val="b"/>
        <c:numFmt formatCode="General" sourceLinked="1"/>
        <c:majorTickMark val="none"/>
        <c:tickLblPos val="nextTo"/>
        <c:txPr>
          <a:bodyPr/>
          <a:lstStyle/>
          <a:p>
            <a:pPr>
              <a:defRPr sz="1200" b="0"/>
            </a:pPr>
            <a:endParaRPr lang="en-US"/>
          </a:p>
        </c:txPr>
        <c:crossAx val="142986624"/>
        <c:crosses val="autoZero"/>
        <c:auto val="1"/>
        <c:lblAlgn val="ctr"/>
        <c:lblOffset val="100"/>
      </c:catAx>
      <c:valAx>
        <c:axId val="142986624"/>
        <c:scaling>
          <c:orientation val="minMax"/>
          <c:max val="1"/>
        </c:scaling>
        <c:delete val="1"/>
        <c:axPos val="l"/>
        <c:numFmt formatCode="0%" sourceLinked="1"/>
        <c:tickLblPos val="none"/>
        <c:crossAx val="142985088"/>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5"/>
            <c:spPr>
              <a:solidFill>
                <a:schemeClr val="tx1"/>
              </a:solidFill>
              <a:ln>
                <a:noFill/>
              </a:ln>
              <a:effectLst/>
            </c:spPr>
            <c:extLst xmlns:c16r2="http://schemas.microsoft.com/office/drawing/2015/06/chart">
              <c:ext xmlns:c16="http://schemas.microsoft.com/office/drawing/2014/chart" uri="{C3380CC4-5D6E-409C-BE32-E72D297353CC}">
                <c16:uniqueId val="{00000003-B3E8-D64A-B573-B359269F2C32}"/>
              </c:ext>
            </c:extLst>
          </c:dPt>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2A4D-A747-95FB-7FF03F5F2733}"/>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Central Luzon+North Luzon</c:v>
                </c:pt>
                <c:pt idx="1">
                  <c:v>45+</c:v>
                </c:pt>
                <c:pt idx="2">
                  <c:v>Male</c:v>
                </c:pt>
                <c:pt idx="3">
                  <c:v>Less than college degree</c:v>
                </c:pt>
                <c:pt idx="4">
                  <c:v>PHP 30k-49k</c:v>
                </c:pt>
                <c:pt idx="5">
                  <c:v>Overall</c:v>
                </c:pt>
                <c:pt idx="6">
                  <c:v>Cigarette users</c:v>
                </c:pt>
                <c:pt idx="7">
                  <c:v>Less than PHP 30k</c:v>
                </c:pt>
                <c:pt idx="8">
                  <c:v>30-44</c:v>
                </c:pt>
                <c:pt idx="9">
                  <c:v>Metro Manilla</c:v>
                </c:pt>
                <c:pt idx="10">
                  <c:v>Smoke-free users</c:v>
                </c:pt>
                <c:pt idx="11">
                  <c:v>College degree</c:v>
                </c:pt>
                <c:pt idx="12">
                  <c:v>PHP 50K+</c:v>
                </c:pt>
                <c:pt idx="13">
                  <c:v>South Luzon</c:v>
                </c:pt>
                <c:pt idx="14">
                  <c:v>Visayas</c:v>
                </c:pt>
                <c:pt idx="15">
                  <c:v>18-29</c:v>
                </c:pt>
                <c:pt idx="16">
                  <c:v>Mindanao</c:v>
                </c:pt>
                <c:pt idx="17">
                  <c:v>Female</c:v>
                </c:pt>
              </c:strCache>
            </c:strRef>
          </c:cat>
          <c:val>
            <c:numRef>
              <c:f>Sheet1!$B$2:$B$19</c:f>
              <c:numCache>
                <c:formatCode>0%</c:formatCode>
                <c:ptCount val="18"/>
                <c:pt idx="0">
                  <c:v>0.87000000000000011</c:v>
                </c:pt>
                <c:pt idx="1">
                  <c:v>0.88</c:v>
                </c:pt>
                <c:pt idx="2">
                  <c:v>0.88</c:v>
                </c:pt>
                <c:pt idx="3">
                  <c:v>0.89</c:v>
                </c:pt>
                <c:pt idx="4">
                  <c:v>0.89</c:v>
                </c:pt>
                <c:pt idx="5">
                  <c:v>0.9</c:v>
                </c:pt>
                <c:pt idx="6">
                  <c:v>0.9</c:v>
                </c:pt>
                <c:pt idx="7">
                  <c:v>0.9</c:v>
                </c:pt>
                <c:pt idx="8">
                  <c:v>0.9</c:v>
                </c:pt>
                <c:pt idx="9">
                  <c:v>0.9</c:v>
                </c:pt>
                <c:pt idx="10">
                  <c:v>0.91</c:v>
                </c:pt>
                <c:pt idx="11">
                  <c:v>0.91</c:v>
                </c:pt>
                <c:pt idx="12">
                  <c:v>0.91</c:v>
                </c:pt>
                <c:pt idx="13">
                  <c:v>0.91</c:v>
                </c:pt>
                <c:pt idx="14">
                  <c:v>0.91</c:v>
                </c:pt>
                <c:pt idx="15">
                  <c:v>0.92</c:v>
                </c:pt>
                <c:pt idx="16">
                  <c:v>0.92</c:v>
                </c:pt>
                <c:pt idx="17">
                  <c:v>0.96000000000000008</c:v>
                </c:pt>
              </c:numCache>
            </c:numRef>
          </c:val>
          <c:extLst xmlns:c16r2="http://schemas.microsoft.com/office/drawing/2015/06/chart">
            <c:ext xmlns:c16="http://schemas.microsoft.com/office/drawing/2014/chart" uri="{C3380CC4-5D6E-409C-BE32-E72D297353CC}">
              <c16:uniqueId val="{00000002-2A4D-A747-95FB-7FF03F5F2733}"/>
            </c:ext>
          </c:extLst>
        </c:ser>
        <c:dLbls/>
        <c:gapWidth val="130"/>
        <c:axId val="143120256"/>
        <c:axId val="143121792"/>
      </c:barChart>
      <c:catAx>
        <c:axId val="143120256"/>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121792"/>
        <c:crosses val="autoZero"/>
        <c:auto val="1"/>
        <c:lblAlgn val="ctr"/>
        <c:lblOffset val="100"/>
      </c:catAx>
      <c:valAx>
        <c:axId val="143121792"/>
        <c:scaling>
          <c:orientation val="minMax"/>
          <c:max val="1"/>
        </c:scaling>
        <c:delete val="1"/>
        <c:axPos val="b"/>
        <c:numFmt formatCode="0%" sourceLinked="1"/>
        <c:majorTickMark val="none"/>
        <c:tickLblPos val="none"/>
        <c:crossAx val="143120256"/>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7655886002867877E-2"/>
          <c:y val="0.24126395164688913"/>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0.72000000000000008</c:v>
                </c:pt>
                <c:pt idx="1">
                  <c:v>0.21000000000000002</c:v>
                </c:pt>
                <c:pt idx="2">
                  <c:v>7.0000000000000021E-2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3064448"/>
        <c:axId val="143266944"/>
      </c:barChart>
      <c:catAx>
        <c:axId val="143064448"/>
        <c:scaling>
          <c:orientation val="minMax"/>
        </c:scaling>
        <c:axPos val="b"/>
        <c:numFmt formatCode="General" sourceLinked="1"/>
        <c:majorTickMark val="none"/>
        <c:tickLblPos val="nextTo"/>
        <c:txPr>
          <a:bodyPr/>
          <a:lstStyle/>
          <a:p>
            <a:pPr>
              <a:defRPr sz="1200" b="0"/>
            </a:pPr>
            <a:endParaRPr lang="en-US"/>
          </a:p>
        </c:txPr>
        <c:crossAx val="143266944"/>
        <c:crosses val="autoZero"/>
        <c:auto val="1"/>
        <c:lblAlgn val="ctr"/>
        <c:lblOffset val="100"/>
      </c:catAx>
      <c:valAx>
        <c:axId val="143266944"/>
        <c:scaling>
          <c:orientation val="minMax"/>
          <c:max val="1"/>
        </c:scaling>
        <c:delete val="1"/>
        <c:axPos val="l"/>
        <c:numFmt formatCode="0%" sourceLinked="1"/>
        <c:tickLblPos val="none"/>
        <c:crossAx val="143064448"/>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BD40-F34C-8B5E-C8D31FF3C8FA}"/>
              </c:ext>
            </c:extLst>
          </c:dPt>
          <c:dPt>
            <c:idx val="7"/>
            <c:spPr>
              <a:solidFill>
                <a:schemeClr val="tx1"/>
              </a:solidFill>
              <a:ln>
                <a:noFill/>
              </a:ln>
              <a:effectLst/>
            </c:spPr>
            <c:extLst xmlns:c16r2="http://schemas.microsoft.com/office/drawing/2015/06/chart">
              <c:ext xmlns:c16="http://schemas.microsoft.com/office/drawing/2014/chart" uri="{C3380CC4-5D6E-409C-BE32-E72D297353CC}">
                <c16:uniqueId val="{00000003-9E42-2D41-84AB-95ADD1F3D4F6}"/>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45+</c:v>
                </c:pt>
                <c:pt idx="1">
                  <c:v>Central Luzon+North Luzon</c:v>
                </c:pt>
                <c:pt idx="2">
                  <c:v>South Luzon</c:v>
                </c:pt>
                <c:pt idx="3">
                  <c:v>PHP 50K+</c:v>
                </c:pt>
                <c:pt idx="4">
                  <c:v>Male</c:v>
                </c:pt>
                <c:pt idx="5">
                  <c:v>Less than college degree</c:v>
                </c:pt>
                <c:pt idx="6">
                  <c:v>Less than PHP 30k</c:v>
                </c:pt>
                <c:pt idx="7">
                  <c:v>Overall</c:v>
                </c:pt>
                <c:pt idx="8">
                  <c:v>Cigarette users</c:v>
                </c:pt>
                <c:pt idx="9">
                  <c:v>College degree</c:v>
                </c:pt>
                <c:pt idx="10">
                  <c:v>30-44</c:v>
                </c:pt>
                <c:pt idx="11">
                  <c:v>Visayas</c:v>
                </c:pt>
                <c:pt idx="12">
                  <c:v>Metro Manilla</c:v>
                </c:pt>
                <c:pt idx="13">
                  <c:v>PHP 30k-49k</c:v>
                </c:pt>
                <c:pt idx="14">
                  <c:v>Female</c:v>
                </c:pt>
                <c:pt idx="15">
                  <c:v>Mindanao</c:v>
                </c:pt>
                <c:pt idx="16">
                  <c:v>Smoke-free users</c:v>
                </c:pt>
                <c:pt idx="17">
                  <c:v>18-29</c:v>
                </c:pt>
              </c:strCache>
            </c:strRef>
          </c:cat>
          <c:val>
            <c:numRef>
              <c:f>Sheet1!$B$2:$B$19</c:f>
              <c:numCache>
                <c:formatCode>0%</c:formatCode>
                <c:ptCount val="18"/>
                <c:pt idx="0">
                  <c:v>0.54</c:v>
                </c:pt>
                <c:pt idx="1">
                  <c:v>0.60000000000000009</c:v>
                </c:pt>
                <c:pt idx="2">
                  <c:v>0.66000000000000014</c:v>
                </c:pt>
                <c:pt idx="3">
                  <c:v>0.67000000000000015</c:v>
                </c:pt>
                <c:pt idx="4">
                  <c:v>0.69000000000000006</c:v>
                </c:pt>
                <c:pt idx="5">
                  <c:v>0.70000000000000007</c:v>
                </c:pt>
                <c:pt idx="6">
                  <c:v>0.70000000000000007</c:v>
                </c:pt>
                <c:pt idx="7">
                  <c:v>0.72000000000000008</c:v>
                </c:pt>
                <c:pt idx="8">
                  <c:v>0.72000000000000008</c:v>
                </c:pt>
                <c:pt idx="9">
                  <c:v>0.72000000000000008</c:v>
                </c:pt>
                <c:pt idx="10">
                  <c:v>0.72000000000000008</c:v>
                </c:pt>
                <c:pt idx="11">
                  <c:v>0.75000000000000011</c:v>
                </c:pt>
                <c:pt idx="12">
                  <c:v>0.76000000000000012</c:v>
                </c:pt>
                <c:pt idx="13">
                  <c:v>0.77000000000000013</c:v>
                </c:pt>
                <c:pt idx="14">
                  <c:v>0.77000000000000013</c:v>
                </c:pt>
                <c:pt idx="15">
                  <c:v>0.79</c:v>
                </c:pt>
                <c:pt idx="16">
                  <c:v>0.82000000000000006</c:v>
                </c:pt>
                <c:pt idx="17">
                  <c:v>0.84000000000000008</c:v>
                </c:pt>
              </c:numCache>
            </c:numRef>
          </c:val>
          <c:extLst xmlns:c16r2="http://schemas.microsoft.com/office/drawing/2015/06/chart">
            <c:ext xmlns:c16="http://schemas.microsoft.com/office/drawing/2014/chart" uri="{C3380CC4-5D6E-409C-BE32-E72D297353CC}">
              <c16:uniqueId val="{00000002-BD40-F34C-8B5E-C8D31FF3C8FA}"/>
            </c:ext>
          </c:extLst>
        </c:ser>
        <c:dLbls/>
        <c:gapWidth val="130"/>
        <c:axId val="143334784"/>
        <c:axId val="143352960"/>
      </c:barChart>
      <c:catAx>
        <c:axId val="143334784"/>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352960"/>
        <c:crosses val="autoZero"/>
        <c:auto val="1"/>
        <c:lblAlgn val="ctr"/>
        <c:lblOffset val="100"/>
      </c:catAx>
      <c:valAx>
        <c:axId val="143352960"/>
        <c:scaling>
          <c:orientation val="minMax"/>
          <c:max val="1"/>
        </c:scaling>
        <c:delete val="1"/>
        <c:axPos val="b"/>
        <c:numFmt formatCode="0%" sourceLinked="1"/>
        <c:majorTickMark val="none"/>
        <c:tickLblPos val="none"/>
        <c:crossAx val="143334784"/>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manualLayout>
                  <c:x val="2.3119236460819913E-3"/>
                  <c:y val="6.7416857043422873E-2"/>
                </c:manualLayout>
              </c:layout>
              <c:tx>
                <c:rich>
                  <a:bodyPr/>
                  <a:lstStyle/>
                  <a:p>
                    <a:fld id="{EE0CEB04-14C2-EF48-A832-84D3452C2275}" type="VALUE">
                      <a:rPr lang="en-US" smtClean="0">
                        <a:solidFill>
                          <a:schemeClr val="bg1"/>
                        </a:solidFill>
                      </a:rPr>
                      <a:pPr/>
                      <a:t>[VALUE]</a:t>
                    </a:fld>
                    <a:endParaRPr lang="en-US"/>
                  </a:p>
                </c:rich>
              </c:tx>
              <c:dLblPos val="outEnd"/>
              <c:showVal val="1"/>
              <c:extLst xmlns:c16r2="http://schemas.microsoft.com/office/drawing/2015/06/chart">
                <c:ext xmlns:c15="http://schemas.microsoft.com/office/drawing/2012/chart" uri="{CE6537A1-D6FC-4f65-9D91-7224C49458BB}">
                  <c15:dlblFieldTable/>
                  <c15:showDataLabelsRange val="0"/>
                </c:ext>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0.83000000000000007</c:v>
                </c:pt>
                <c:pt idx="1">
                  <c:v>0.12000000000000001</c:v>
                </c:pt>
                <c:pt idx="2">
                  <c:v>0.05</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3460224"/>
        <c:axId val="143461760"/>
      </c:barChart>
      <c:catAx>
        <c:axId val="143460224"/>
        <c:scaling>
          <c:orientation val="minMax"/>
        </c:scaling>
        <c:axPos val="b"/>
        <c:numFmt formatCode="General" sourceLinked="1"/>
        <c:majorTickMark val="none"/>
        <c:tickLblPos val="nextTo"/>
        <c:txPr>
          <a:bodyPr/>
          <a:lstStyle/>
          <a:p>
            <a:pPr>
              <a:defRPr sz="1200" b="0"/>
            </a:pPr>
            <a:endParaRPr lang="en-US"/>
          </a:p>
        </c:txPr>
        <c:crossAx val="143461760"/>
        <c:crosses val="autoZero"/>
        <c:auto val="1"/>
        <c:lblAlgn val="ctr"/>
        <c:lblOffset val="100"/>
      </c:catAx>
      <c:valAx>
        <c:axId val="143461760"/>
        <c:scaling>
          <c:orientation val="minMax"/>
          <c:max val="1"/>
        </c:scaling>
        <c:delete val="1"/>
        <c:axPos val="l"/>
        <c:numFmt formatCode="0%" sourceLinked="1"/>
        <c:tickLblPos val="none"/>
        <c:crossAx val="143460224"/>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chemeClr val="tx1"/>
              </a:solidFill>
              <a:ln>
                <a:noFill/>
              </a:ln>
              <a:effectLst/>
            </c:spPr>
            <c:extLst xmlns:c16r2="http://schemas.microsoft.com/office/drawing/2015/06/chart">
              <c:ext xmlns:c16="http://schemas.microsoft.com/office/drawing/2014/chart" uri="{C3380CC4-5D6E-409C-BE32-E72D297353CC}">
                <c16:uniqueId val="{00000001-AE98-4243-A4B6-FC6DD66693A0}"/>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Central Luzon+North Luzon</c:v>
                </c:pt>
                <c:pt idx="1">
                  <c:v>Less than college degree</c:v>
                </c:pt>
                <c:pt idx="2">
                  <c:v>Less than PHP 30k</c:v>
                </c:pt>
                <c:pt idx="3">
                  <c:v>45+</c:v>
                </c:pt>
                <c:pt idx="4">
                  <c:v>30-44</c:v>
                </c:pt>
                <c:pt idx="5">
                  <c:v>Male</c:v>
                </c:pt>
                <c:pt idx="6">
                  <c:v>Overall</c:v>
                </c:pt>
                <c:pt idx="7">
                  <c:v>South Luzon</c:v>
                </c:pt>
                <c:pt idx="8">
                  <c:v>Visayas</c:v>
                </c:pt>
                <c:pt idx="9">
                  <c:v>Cigarette users</c:v>
                </c:pt>
                <c:pt idx="10">
                  <c:v>Female</c:v>
                </c:pt>
                <c:pt idx="11">
                  <c:v>Mindanao</c:v>
                </c:pt>
                <c:pt idx="12">
                  <c:v>Smoke-free users</c:v>
                </c:pt>
                <c:pt idx="13">
                  <c:v>College degree</c:v>
                </c:pt>
                <c:pt idx="14">
                  <c:v>PHP 30k-49k</c:v>
                </c:pt>
                <c:pt idx="15">
                  <c:v>18-29</c:v>
                </c:pt>
                <c:pt idx="16">
                  <c:v>Metro Manilla</c:v>
                </c:pt>
                <c:pt idx="17">
                  <c:v>PHP 50K+</c:v>
                </c:pt>
              </c:strCache>
            </c:strRef>
          </c:cat>
          <c:val>
            <c:numRef>
              <c:f>Sheet1!$B$2:$B$19</c:f>
              <c:numCache>
                <c:formatCode>0%</c:formatCode>
                <c:ptCount val="18"/>
                <c:pt idx="0">
                  <c:v>0.69000000000000006</c:v>
                </c:pt>
                <c:pt idx="1">
                  <c:v>0.76000000000000012</c:v>
                </c:pt>
                <c:pt idx="2">
                  <c:v>0.77000000000000013</c:v>
                </c:pt>
                <c:pt idx="3">
                  <c:v>0.81</c:v>
                </c:pt>
                <c:pt idx="4">
                  <c:v>0.82000000000000006</c:v>
                </c:pt>
                <c:pt idx="5">
                  <c:v>0.82000000000000006</c:v>
                </c:pt>
                <c:pt idx="6">
                  <c:v>0.83000000000000007</c:v>
                </c:pt>
                <c:pt idx="7">
                  <c:v>0.83000000000000007</c:v>
                </c:pt>
                <c:pt idx="8">
                  <c:v>0.83000000000000007</c:v>
                </c:pt>
                <c:pt idx="9">
                  <c:v>0.84000000000000008</c:v>
                </c:pt>
                <c:pt idx="10">
                  <c:v>0.84000000000000008</c:v>
                </c:pt>
                <c:pt idx="11">
                  <c:v>0.84000000000000008</c:v>
                </c:pt>
                <c:pt idx="12">
                  <c:v>0.85000000000000009</c:v>
                </c:pt>
                <c:pt idx="13">
                  <c:v>0.8600000000000001</c:v>
                </c:pt>
                <c:pt idx="14">
                  <c:v>0.8600000000000001</c:v>
                </c:pt>
                <c:pt idx="15">
                  <c:v>0.8600000000000001</c:v>
                </c:pt>
                <c:pt idx="16">
                  <c:v>0.88</c:v>
                </c:pt>
                <c:pt idx="17">
                  <c:v>0.89</c:v>
                </c:pt>
              </c:numCache>
            </c:numRef>
          </c:val>
          <c:extLst xmlns:c16r2="http://schemas.microsoft.com/office/drawing/2015/06/chart">
            <c:ext xmlns:c16="http://schemas.microsoft.com/office/drawing/2014/chart" uri="{C3380CC4-5D6E-409C-BE32-E72D297353CC}">
              <c16:uniqueId val="{00000002-AE98-4243-A4B6-FC6DD66693A0}"/>
            </c:ext>
          </c:extLst>
        </c:ser>
        <c:dLbls/>
        <c:gapWidth val="130"/>
        <c:axId val="143545472"/>
        <c:axId val="143547008"/>
      </c:barChart>
      <c:catAx>
        <c:axId val="143545472"/>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547008"/>
        <c:crosses val="autoZero"/>
        <c:auto val="1"/>
        <c:lblAlgn val="ctr"/>
        <c:lblOffset val="100"/>
      </c:catAx>
      <c:valAx>
        <c:axId val="143547008"/>
        <c:scaling>
          <c:orientation val="minMax"/>
          <c:max val="1"/>
        </c:scaling>
        <c:delete val="1"/>
        <c:axPos val="b"/>
        <c:numFmt formatCode="0%" sourceLinked="1"/>
        <c:majorTickMark val="none"/>
        <c:tickLblPos val="none"/>
        <c:crossAx val="143545472"/>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6386-834F-BB16-EC076961BCAC}"/>
              </c:ext>
            </c:extLst>
          </c:dPt>
          <c:dPt>
            <c:idx val="1"/>
            <c:extLst xmlns:c16r2="http://schemas.microsoft.com/office/drawing/2015/06/chart">
              <c:ext xmlns:c16="http://schemas.microsoft.com/office/drawing/2014/chart" uri="{C3380CC4-5D6E-409C-BE32-E72D297353CC}">
                <c16:uniqueId val="{00000001-6386-834F-BB16-EC076961BCAC}"/>
              </c:ext>
            </c:extLst>
          </c:dPt>
          <c:dPt>
            <c:idx val="2"/>
            <c:extLst xmlns:c16r2="http://schemas.microsoft.com/office/drawing/2015/06/chart">
              <c:ext xmlns:c16="http://schemas.microsoft.com/office/drawing/2014/chart" uri="{C3380CC4-5D6E-409C-BE32-E72D297353CC}">
                <c16:uniqueId val="{00000002-6386-834F-BB16-EC076961BCAC}"/>
              </c:ext>
            </c:extLst>
          </c:dPt>
          <c:dPt>
            <c:idx val="3"/>
            <c:extLst xmlns:c16r2="http://schemas.microsoft.com/office/drawing/2015/06/chart">
              <c:ext xmlns:c16="http://schemas.microsoft.com/office/drawing/2014/chart" uri="{C3380CC4-5D6E-409C-BE32-E72D297353CC}">
                <c16:uniqueId val="{00000003-6386-834F-BB16-EC076961BCAC}"/>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386-834F-BB16-EC076961BCAC}"/>
                </c:ext>
              </c:extLst>
            </c:dLbl>
            <c:dLbl>
              <c:idx val="1"/>
              <c:layout>
                <c:manualLayout>
                  <c:x val="2.3119236460819913E-3"/>
                  <c:y val="1.1925955912697321E-2"/>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386-834F-BB16-EC076961BCAC}"/>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6386-834F-BB16-EC076961BCAC}"/>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386-834F-BB16-EC076961BCAC}"/>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6386-834F-BB16-EC076961BCAC}"/>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Agree</c:v>
                </c:pt>
                <c:pt idx="1">
                  <c:v>Disagree</c:v>
                </c:pt>
                <c:pt idx="2">
                  <c:v>Don't know</c:v>
                </c:pt>
              </c:strCache>
            </c:strRef>
          </c:cat>
          <c:val>
            <c:numRef>
              <c:f>Sheet1!$B$2:$B$4</c:f>
              <c:numCache>
                <c:formatCode>0%</c:formatCode>
                <c:ptCount val="3"/>
                <c:pt idx="0">
                  <c:v>0.94000000000000006</c:v>
                </c:pt>
                <c:pt idx="1">
                  <c:v>0.05</c:v>
                </c:pt>
                <c:pt idx="2">
                  <c:v>1.0000000000000002E-2</c:v>
                </c:pt>
              </c:numCache>
            </c:numRef>
          </c:val>
          <c:extLst xmlns:c16r2="http://schemas.microsoft.com/office/drawing/2015/06/chart">
            <c:ext xmlns:c16="http://schemas.microsoft.com/office/drawing/2014/chart" uri="{C3380CC4-5D6E-409C-BE32-E72D297353CC}">
              <c16:uniqueId val="{00000005-6386-834F-BB16-EC076961BCAC}"/>
            </c:ext>
          </c:extLst>
        </c:ser>
        <c:dLbls/>
        <c:gapWidth val="100"/>
        <c:axId val="143678848"/>
        <c:axId val="143688832"/>
      </c:barChart>
      <c:catAx>
        <c:axId val="143678848"/>
        <c:scaling>
          <c:orientation val="minMax"/>
        </c:scaling>
        <c:axPos val="b"/>
        <c:numFmt formatCode="General" sourceLinked="1"/>
        <c:majorTickMark val="none"/>
        <c:tickLblPos val="nextTo"/>
        <c:txPr>
          <a:bodyPr/>
          <a:lstStyle/>
          <a:p>
            <a:pPr>
              <a:defRPr sz="1200" b="0"/>
            </a:pPr>
            <a:endParaRPr lang="en-US"/>
          </a:p>
        </c:txPr>
        <c:crossAx val="143688832"/>
        <c:crosses val="autoZero"/>
        <c:auto val="1"/>
        <c:lblAlgn val="ctr"/>
        <c:lblOffset val="100"/>
      </c:catAx>
      <c:valAx>
        <c:axId val="143688832"/>
        <c:scaling>
          <c:orientation val="minMax"/>
          <c:max val="1"/>
        </c:scaling>
        <c:delete val="1"/>
        <c:axPos val="l"/>
        <c:numFmt formatCode="0%" sourceLinked="1"/>
        <c:tickLblPos val="none"/>
        <c:crossAx val="143678848"/>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E14E-6049-8DFD-06CF23753B8D}"/>
              </c:ext>
            </c:extLst>
          </c:dPt>
          <c:dPt>
            <c:idx val="8"/>
            <c:spPr>
              <a:solidFill>
                <a:schemeClr val="tx1"/>
              </a:solidFill>
              <a:ln>
                <a:noFill/>
              </a:ln>
              <a:effectLst/>
            </c:spPr>
            <c:extLst xmlns:c16r2="http://schemas.microsoft.com/office/drawing/2015/06/chart">
              <c:ext xmlns:c16="http://schemas.microsoft.com/office/drawing/2014/chart" uri="{C3380CC4-5D6E-409C-BE32-E72D297353CC}">
                <c16:uniqueId val="{00000003-E753-E34A-B4A1-F6D712DC22E9}"/>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Visayas</c:v>
                </c:pt>
                <c:pt idx="1">
                  <c:v>45+</c:v>
                </c:pt>
                <c:pt idx="2">
                  <c:v>Less than college degree</c:v>
                </c:pt>
                <c:pt idx="3">
                  <c:v>Male</c:v>
                </c:pt>
                <c:pt idx="4">
                  <c:v>Less than PHP 30k</c:v>
                </c:pt>
                <c:pt idx="5">
                  <c:v>PHP 30k-49k</c:v>
                </c:pt>
                <c:pt idx="6">
                  <c:v>30-44</c:v>
                </c:pt>
                <c:pt idx="7">
                  <c:v>Mindanao</c:v>
                </c:pt>
                <c:pt idx="8">
                  <c:v>Overall</c:v>
                </c:pt>
                <c:pt idx="9">
                  <c:v>Cigarette users</c:v>
                </c:pt>
                <c:pt idx="10">
                  <c:v>Metro Manilla</c:v>
                </c:pt>
                <c:pt idx="11">
                  <c:v>Central Luzon+North Luzon</c:v>
                </c:pt>
                <c:pt idx="12">
                  <c:v>Smoke-free users</c:v>
                </c:pt>
                <c:pt idx="13">
                  <c:v>College degree</c:v>
                </c:pt>
                <c:pt idx="14">
                  <c:v>PHP 50K+</c:v>
                </c:pt>
                <c:pt idx="15">
                  <c:v>18-29</c:v>
                </c:pt>
                <c:pt idx="16">
                  <c:v>South Luzon</c:v>
                </c:pt>
                <c:pt idx="17">
                  <c:v>Female</c:v>
                </c:pt>
              </c:strCache>
            </c:strRef>
          </c:cat>
          <c:val>
            <c:numRef>
              <c:f>Sheet1!$B$2:$B$19</c:f>
              <c:numCache>
                <c:formatCode>0%</c:formatCode>
                <c:ptCount val="18"/>
                <c:pt idx="0">
                  <c:v>0.88</c:v>
                </c:pt>
                <c:pt idx="1">
                  <c:v>0.9</c:v>
                </c:pt>
                <c:pt idx="2">
                  <c:v>0.91</c:v>
                </c:pt>
                <c:pt idx="3">
                  <c:v>0.92</c:v>
                </c:pt>
                <c:pt idx="4">
                  <c:v>0.93</c:v>
                </c:pt>
                <c:pt idx="5">
                  <c:v>0.93</c:v>
                </c:pt>
                <c:pt idx="6">
                  <c:v>0.93</c:v>
                </c:pt>
                <c:pt idx="7">
                  <c:v>0.93</c:v>
                </c:pt>
                <c:pt idx="8">
                  <c:v>0.94000000000000006</c:v>
                </c:pt>
                <c:pt idx="9">
                  <c:v>0.94000000000000006</c:v>
                </c:pt>
                <c:pt idx="10">
                  <c:v>0.94000000000000006</c:v>
                </c:pt>
                <c:pt idx="11">
                  <c:v>0.94000000000000006</c:v>
                </c:pt>
                <c:pt idx="12">
                  <c:v>0.95000000000000007</c:v>
                </c:pt>
                <c:pt idx="13">
                  <c:v>0.95000000000000007</c:v>
                </c:pt>
                <c:pt idx="14">
                  <c:v>0.95000000000000007</c:v>
                </c:pt>
                <c:pt idx="15">
                  <c:v>0.97000000000000008</c:v>
                </c:pt>
                <c:pt idx="16">
                  <c:v>0.97000000000000008</c:v>
                </c:pt>
                <c:pt idx="17">
                  <c:v>0.98</c:v>
                </c:pt>
              </c:numCache>
            </c:numRef>
          </c:val>
          <c:extLst xmlns:c16r2="http://schemas.microsoft.com/office/drawing/2015/06/chart">
            <c:ext xmlns:c16="http://schemas.microsoft.com/office/drawing/2014/chart" uri="{C3380CC4-5D6E-409C-BE32-E72D297353CC}">
              <c16:uniqueId val="{00000002-E14E-6049-8DFD-06CF23753B8D}"/>
            </c:ext>
          </c:extLst>
        </c:ser>
        <c:dLbls/>
        <c:gapWidth val="130"/>
        <c:axId val="143751808"/>
        <c:axId val="143757696"/>
      </c:barChart>
      <c:catAx>
        <c:axId val="143751808"/>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3757696"/>
        <c:crosses val="autoZero"/>
        <c:auto val="1"/>
        <c:lblAlgn val="ctr"/>
        <c:lblOffset val="100"/>
      </c:catAx>
      <c:valAx>
        <c:axId val="143757696"/>
        <c:scaling>
          <c:orientation val="minMax"/>
          <c:max val="1"/>
        </c:scaling>
        <c:delete val="1"/>
        <c:axPos val="b"/>
        <c:numFmt formatCode="0%" sourceLinked="1"/>
        <c:majorTickMark val="none"/>
        <c:tickLblPos val="none"/>
        <c:crossAx val="143751808"/>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1.3934079133169686E-2"/>
          <c:y val="8.9260887622004723E-2"/>
          <c:w val="0.97190108367159"/>
          <c:h val="0.88727416332995157"/>
        </c:manualLayout>
      </c:layout>
      <c:barChart>
        <c:barDir val="col"/>
        <c:grouping val="clustered"/>
        <c:ser>
          <c:idx val="0"/>
          <c:order val="0"/>
          <c:tx>
            <c:strRef>
              <c:f>Sheet1!$B$1</c:f>
              <c:strCache>
                <c:ptCount val="1"/>
                <c:pt idx="0">
                  <c:v>Column1</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4"/>
              <c:layout>
                <c:manualLayout>
                  <c:x val="0"/>
                  <c:y val="1.5118467323998616E-2"/>
                </c:manualLayout>
              </c:layout>
              <c:spPr>
                <a:noFill/>
                <a:ln>
                  <a:noFill/>
                </a:ln>
                <a:effectLst/>
              </c:spPr>
              <c:txPr>
                <a:bodyPr wrap="square" lIns="38100" tIns="19050" rIns="38100" bIns="19050" anchor="ctr">
                  <a:spAutoFit/>
                </a:bodyPr>
                <a:lstStyle/>
                <a:p>
                  <a:pPr>
                    <a:defRPr sz="1200" b="1">
                      <a:solidFill>
                        <a:srgbClr val="585858"/>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DC-0D46-8342-D24ECB738B89}"/>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The government should encourage smokers to switch to alternatives such as e-cigarettes and heated tobacco products.  </c:v>
                </c:pt>
                <c:pt idx="1">
                  <c:v>The government should encourage more contributions and innovation from manufacturers to develop alternatives which are better than continued smoking.</c:v>
                </c:pt>
                <c:pt idx="2">
                  <c:v>The government should provide more resources to assist smokers in quitting (e.g. programs, quit lines, etc.).</c:v>
                </c:pt>
                <c:pt idx="3">
                  <c:v>The government should further restrict how cigarettes can be marketed and sold.</c:v>
                </c:pt>
                <c:pt idx="4">
                  <c:v>Other/Don't know</c:v>
                </c:pt>
              </c:strCache>
            </c:strRef>
          </c:cat>
          <c:val>
            <c:numRef>
              <c:f>Sheet1!$B$2:$B$6</c:f>
              <c:numCache>
                <c:formatCode>0%</c:formatCode>
                <c:ptCount val="5"/>
                <c:pt idx="0">
                  <c:v>0.26</c:v>
                </c:pt>
                <c:pt idx="1">
                  <c:v>0.25</c:v>
                </c:pt>
                <c:pt idx="2">
                  <c:v>0.29000000000000004</c:v>
                </c:pt>
                <c:pt idx="3">
                  <c:v>0.18000000000000002</c:v>
                </c:pt>
                <c:pt idx="4">
                  <c:v>3.0000000000000002E-2</c:v>
                </c:pt>
              </c:numCache>
            </c:numRef>
          </c:val>
          <c:extLst xmlns:c16r2="http://schemas.microsoft.com/office/drawing/2015/06/chart">
            <c:ext xmlns:c16="http://schemas.microsoft.com/office/drawing/2014/chart" uri="{C3380CC4-5D6E-409C-BE32-E72D297353CC}">
              <c16:uniqueId val="{00000002-B1C2-B744-B7F8-2AD931A490B8}"/>
            </c:ext>
          </c:extLst>
        </c:ser>
        <c:dLbls>
          <c:showVal val="1"/>
        </c:dLbls>
        <c:gapWidth val="100"/>
        <c:axId val="143854208"/>
        <c:axId val="143852672"/>
      </c:barChart>
      <c:valAx>
        <c:axId val="143852672"/>
        <c:scaling>
          <c:orientation val="minMax"/>
          <c:max val="0.4"/>
        </c:scaling>
        <c:delete val="1"/>
        <c:axPos val="l"/>
        <c:numFmt formatCode="0%" sourceLinked="1"/>
        <c:tickLblPos val="none"/>
        <c:crossAx val="143854208"/>
        <c:crosses val="autoZero"/>
        <c:crossBetween val="between"/>
      </c:valAx>
      <c:catAx>
        <c:axId val="143854208"/>
        <c:scaling>
          <c:orientation val="minMax"/>
        </c:scaling>
        <c:axPos val="b"/>
        <c:numFmt formatCode="General" sourceLinked="1"/>
        <c:majorTickMark val="none"/>
        <c:tickLblPos val="nextTo"/>
        <c:spPr>
          <a:ln>
            <a:solidFill>
              <a:srgbClr val="C7C8CC"/>
            </a:solidFill>
          </a:ln>
        </c:spPr>
        <c:txPr>
          <a:bodyPr/>
          <a:lstStyle/>
          <a:p>
            <a:pPr algn="ctr">
              <a:defRPr sz="1100" b="0"/>
            </a:pPr>
            <a:endParaRPr lang="en-US"/>
          </a:p>
        </c:txPr>
        <c:crossAx val="143852672"/>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dirty="0"/>
              <a:t>Gender</a:t>
            </a:r>
          </a:p>
        </c:rich>
      </c:tx>
      <c:layout/>
      <c:spPr>
        <a:noFill/>
        <a:ln>
          <a:noFill/>
        </a:ln>
        <a:effectLst/>
      </c:spPr>
    </c:title>
    <c:plotArea>
      <c:layout>
        <c:manualLayout>
          <c:layoutTarget val="inner"/>
          <c:xMode val="edge"/>
          <c:yMode val="edge"/>
          <c:x val="0.15886308811625724"/>
          <c:y val="0.1693065940581262"/>
          <c:w val="0.67546669402565174"/>
          <c:h val="0.74263628251337643"/>
        </c:manualLayout>
      </c:layout>
      <c:pieChart>
        <c:varyColors val="1"/>
        <c:ser>
          <c:idx val="0"/>
          <c:order val="0"/>
          <c:tx>
            <c:strRef>
              <c:f>Sheet1!$B$1</c:f>
              <c:strCache>
                <c:ptCount val="1"/>
                <c:pt idx="0">
                  <c:v>Gender</c:v>
                </c:pt>
              </c:strCache>
            </c:strRef>
          </c:tx>
          <c:dPt>
            <c:idx val="0"/>
            <c:spPr>
              <a:solidFill>
                <a:srgbClr val="3CB0F0"/>
              </a:solidFill>
              <a:ln w="19050">
                <a:solidFill>
                  <a:schemeClr val="lt1"/>
                </a:solidFill>
              </a:ln>
              <a:effectLst/>
            </c:spPr>
            <c:extLst xmlns:c16r2="http://schemas.microsoft.com/office/drawing/2015/06/chart">
              <c:ext xmlns:c16="http://schemas.microsoft.com/office/drawing/2014/chart" uri="{C3380CC4-5D6E-409C-BE32-E72D297353CC}">
                <c16:uniqueId val="{00000001-2608-C04E-A9AD-6DFE4079E4B5}"/>
              </c:ext>
            </c:extLst>
          </c:dPt>
          <c:dPt>
            <c:idx val="1"/>
            <c:spPr>
              <a:solidFill>
                <a:srgbClr val="7030A0"/>
              </a:solidFill>
              <a:ln w="19050">
                <a:solidFill>
                  <a:schemeClr val="lt1"/>
                </a:solidFill>
              </a:ln>
              <a:effectLst/>
            </c:spPr>
            <c:extLst xmlns:c16r2="http://schemas.microsoft.com/office/drawing/2015/06/chart">
              <c:ext xmlns:c16="http://schemas.microsoft.com/office/drawing/2014/chart" uri="{C3380CC4-5D6E-409C-BE32-E72D297353CC}">
                <c16:uniqueId val="{00000003-2608-C04E-A9AD-6DFE4079E4B5}"/>
              </c:ext>
            </c:extLst>
          </c:dPt>
          <c:dPt>
            <c:idx val="2"/>
            <c:spPr>
              <a:solidFill>
                <a:srgbClr val="00B050"/>
              </a:solidFill>
              <a:ln w="19050">
                <a:solidFill>
                  <a:schemeClr val="lt1"/>
                </a:solidFill>
              </a:ln>
              <a:effectLst/>
            </c:spPr>
            <c:extLst xmlns:c16r2="http://schemas.microsoft.com/office/drawing/2015/06/chart">
              <c:ext xmlns:c16="http://schemas.microsoft.com/office/drawing/2014/chart" uri="{C3380CC4-5D6E-409C-BE32-E72D297353CC}">
                <c16:uniqueId val="{00000005-2608-C04E-A9AD-6DFE4079E4B5}"/>
              </c:ext>
            </c:extLst>
          </c:dPt>
          <c:dLbls>
            <c:dLbl>
              <c:idx val="0"/>
              <c:layout/>
              <c:tx>
                <c:rich>
                  <a:bodyPr/>
                  <a:lstStyle/>
                  <a:p>
                    <a:fld id="{A3F551FD-192A-634A-888E-DB3D3AA689EB}" type="CELLRANGE">
                      <a:rPr lang="en-US"/>
                      <a:pPr/>
                      <a:t>[CELLRANGE]</a:t>
                    </a:fld>
                    <a:r>
                      <a:rPr lang="en-US" baseline="0"/>
                      <a:t>, </a:t>
                    </a:r>
                    <a:fld id="{E9CFC1B3-0E35-1147-B591-5996D67BCD57}" type="VALUE">
                      <a:rPr lang="en-US" baseline="0"/>
                      <a:pPr/>
                      <a:t>[VALUE]</a:t>
                    </a:fld>
                    <a:endParaRPr lang="en-US" baseline="0"/>
                  </a:p>
                </c:rich>
              </c:tx>
              <c:dLblPos val="ctr"/>
              <c:showVal val="1"/>
              <c:extLst xmlns:c16r2="http://schemas.microsoft.com/office/drawing/2015/06/char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608-C04E-A9AD-6DFE4079E4B5}"/>
                </c:ext>
              </c:extLst>
            </c:dLbl>
            <c:dLbl>
              <c:idx val="1"/>
              <c:layout/>
              <c:tx>
                <c:rich>
                  <a:bodyPr/>
                  <a:lstStyle/>
                  <a:p>
                    <a:fld id="{3B74516B-B406-DE46-AD7B-0EFE785C105C}" type="CELLRANGE">
                      <a:rPr lang="en-US" baseline="0"/>
                      <a:pPr/>
                      <a:t>[CELLRANGE]</a:t>
                    </a:fld>
                    <a:r>
                      <a:rPr lang="en-US" baseline="0"/>
                      <a:t>, </a:t>
                    </a:r>
                    <a:fld id="{D2F40DE3-3812-DD40-819F-4A69E207CEAB}" type="VALUE">
                      <a:rPr lang="en-US" baseline="0"/>
                      <a:pPr/>
                      <a:t>[VALUE]</a:t>
                    </a:fld>
                    <a:endParaRPr lang="en-US" baseline="0"/>
                  </a:p>
                </c:rich>
              </c:tx>
              <c:dLblPos val="ctr"/>
              <c:showVal val="1"/>
              <c:extLst xmlns:c16r2="http://schemas.microsoft.com/office/drawing/2015/06/chart">
                <c:ext xmlns:c15="http://schemas.microsoft.com/office/drawing/2012/chart" uri="{CE6537A1-D6FC-4f65-9D91-7224C49458BB}">
                  <c15:layout>
                    <c:manualLayout>
                      <c:w val="0.23300472125051983"/>
                      <c:h val="0.25280471555446066"/>
                    </c:manualLayout>
                  </c15:layout>
                  <c15:dlblFieldTable/>
                  <c15:showDataLabelsRange val="1"/>
                </c:ext>
                <c:ext xmlns:c16="http://schemas.microsoft.com/office/drawing/2014/chart" uri="{C3380CC4-5D6E-409C-BE32-E72D297353CC}">
                  <c16:uniqueId val="{00000003-2608-C04E-A9AD-6DFE4079E4B5}"/>
                </c:ext>
              </c:extLst>
            </c:dLbl>
            <c:dLbl>
              <c:idx val="2"/>
              <c:layout>
                <c:manualLayout>
                  <c:x val="3.3661957586513983E-2"/>
                  <c:y val="0.20667773148456173"/>
                </c:manualLayout>
              </c:layout>
              <c:dLblPos val="bestFit"/>
              <c:showVal val="1"/>
              <c:extLst xmlns:c16r2="http://schemas.microsoft.com/office/drawing/2015/06/chart">
                <c:ext xmlns:c15="http://schemas.microsoft.com/office/drawing/2012/chart" uri="{CE6537A1-D6FC-4f65-9D91-7224C49458BB}">
                  <c15:layout>
                    <c:manualLayout>
                      <c:w val="0.33042619773755305"/>
                      <c:h val="0.33136372382070678"/>
                    </c:manualLayout>
                  </c15:layout>
                  <c15:showDataLabelsRange val="1"/>
                </c:ext>
                <c:ext xmlns:c16="http://schemas.microsoft.com/office/drawing/2014/chart" uri="{C3380CC4-5D6E-409C-BE32-E72D297353CC}">
                  <c16:uniqueId val="{00000005-2608-C04E-A9AD-6DFE4079E4B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Val val="1"/>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showDataLabelsRange val="1"/>
              </c:ext>
            </c:extLst>
          </c:dLbls>
          <c:cat>
            <c:strRef>
              <c:f>Sheet1!$A$2:$A$3</c:f>
              <c:strCache>
                <c:ptCount val="2"/>
                <c:pt idx="0">
                  <c:v>Male</c:v>
                </c:pt>
                <c:pt idx="1">
                  <c:v>Female</c:v>
                </c:pt>
              </c:strCache>
            </c:strRef>
          </c:cat>
          <c:val>
            <c:numRef>
              <c:f>Sheet1!$B$2:$B$3</c:f>
              <c:numCache>
                <c:formatCode>0%</c:formatCode>
                <c:ptCount val="2"/>
                <c:pt idx="0">
                  <c:v>0.69000000000000006</c:v>
                </c:pt>
                <c:pt idx="1">
                  <c:v>0.31000000000000005</c:v>
                </c:pt>
              </c:numCache>
            </c:numRef>
          </c:val>
          <c:extLst xmlns:c16r2="http://schemas.microsoft.com/office/drawing/2015/06/chart">
            <c:ext xmlns:c15="http://schemas.microsoft.com/office/drawing/2012/chart" uri="{02D57815-91ED-43cb-92C2-25804820EDAC}">
              <c15:datalabelsRange>
                <c15:f>Sheet1!$A$2:$A$3</c15:f>
                <c15:dlblRangeCache>
                  <c:ptCount val="2"/>
                  <c:pt idx="0">
                    <c:v>Male</c:v>
                  </c:pt>
                  <c:pt idx="1">
                    <c:v>Female</c:v>
                  </c:pt>
                </c15:dlblRangeCache>
              </c15:datalabelsRange>
            </c:ext>
            <c:ext xmlns:c16="http://schemas.microsoft.com/office/drawing/2014/chart" uri="{C3380CC4-5D6E-409C-BE32-E72D297353CC}">
              <c16:uniqueId val="{00000006-2608-C04E-A9AD-6DFE4079E4B5}"/>
            </c:ext>
          </c:extLst>
        </c:ser>
        <c:dLbls>
          <c:showVal val="1"/>
        </c:dLbls>
        <c:firstSliceAng val="0"/>
      </c:pie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51471440268766644"/>
          <c:y val="8.9260887622004723E-2"/>
          <c:w val="0.45281205319914536"/>
          <c:h val="0.88727416332995157"/>
        </c:manualLayout>
      </c:layout>
      <c:barChart>
        <c:barDir val="bar"/>
        <c:grouping val="stacked"/>
        <c:ser>
          <c:idx val="0"/>
          <c:order val="0"/>
          <c:tx>
            <c:strRef>
              <c:f>Sheet1!$B$1</c:f>
              <c:strCache>
                <c:ptCount val="1"/>
                <c:pt idx="0">
                  <c:v>Agree</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It is important that alternative products like e-cigarettes and heated tobacco products are regulated fairly and not influenced by NGOs from foreign countries.</c:v>
                </c:pt>
                <c:pt idx="1">
                  <c:v>It is important that rules and regulations on vaping areas are the same across the country.</c:v>
                </c:pt>
                <c:pt idx="2">
                  <c:v>Instead of increasing the minimum age for e-cigarettes and heated tobacco products, the government should focus on better enforcement of the current law to prevent youth usage.   </c:v>
                </c:pt>
                <c:pt idx="3">
                  <c:v>It is important that adult smokers have greater access to health-related information about alternative products like e-cigarettes and heated tobacco products which is backed up by scientific evidence. </c:v>
                </c:pt>
                <c:pt idx="4">
                  <c:v>Adult smokers should be able to find out about how e-cigarettes and heated tobacco products differ from cigarettes in shops and kiosks where they are sold.  </c:v>
                </c:pt>
                <c:pt idx="5">
                  <c:v>E-cigarettes and heated tobacco products should have health warnings which accurately describe their risk.  </c:v>
                </c:pt>
              </c:strCache>
            </c:strRef>
          </c:cat>
          <c:val>
            <c:numRef>
              <c:f>Sheet1!$B$2:$B$7</c:f>
              <c:numCache>
                <c:formatCode>0%</c:formatCode>
                <c:ptCount val="6"/>
                <c:pt idx="0">
                  <c:v>0.9</c:v>
                </c:pt>
                <c:pt idx="1">
                  <c:v>0.9</c:v>
                </c:pt>
                <c:pt idx="2">
                  <c:v>0.91</c:v>
                </c:pt>
                <c:pt idx="3">
                  <c:v>0.92</c:v>
                </c:pt>
                <c:pt idx="4">
                  <c:v>0.92</c:v>
                </c:pt>
                <c:pt idx="5">
                  <c:v>0.94000000000000006</c:v>
                </c:pt>
              </c:numCache>
            </c:numRef>
          </c:val>
          <c:extLst xmlns:c16r2="http://schemas.microsoft.com/office/drawing/2015/06/chart">
            <c:ext xmlns:c16="http://schemas.microsoft.com/office/drawing/2014/chart" uri="{C3380CC4-5D6E-409C-BE32-E72D297353CC}">
              <c16:uniqueId val="{00000002-B1C2-B744-B7F8-2AD931A490B8}"/>
            </c:ext>
          </c:extLst>
        </c:ser>
        <c:ser>
          <c:idx val="1"/>
          <c:order val="1"/>
          <c:tx>
            <c:strRef>
              <c:f>Sheet1!$C$1</c:f>
              <c:strCache>
                <c:ptCount val="1"/>
                <c:pt idx="0">
                  <c:v>Neither agree nor disagree</c:v>
                </c:pt>
              </c:strCache>
            </c:strRef>
          </c:tx>
          <c:spPr>
            <a:solidFill>
              <a:schemeClr val="bg1">
                <a:lumMod val="65000"/>
              </a:schemeClr>
            </a:solidFill>
            <a:ln>
              <a:noFill/>
            </a:ln>
          </c:spPr>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It is important that alternative products like e-cigarettes and heated tobacco products are regulated fairly and not influenced by NGOs from foreign countries.</c:v>
                </c:pt>
                <c:pt idx="1">
                  <c:v>It is important that rules and regulations on vaping areas are the same across the country.</c:v>
                </c:pt>
                <c:pt idx="2">
                  <c:v>Instead of increasing the minimum age for e-cigarettes and heated tobacco products, the government should focus on better enforcement of the current law to prevent youth usage.   </c:v>
                </c:pt>
                <c:pt idx="3">
                  <c:v>It is important that adult smokers have greater access to health-related information about alternative products like e-cigarettes and heated tobacco products which is backed up by scientific evidence. </c:v>
                </c:pt>
                <c:pt idx="4">
                  <c:v>Adult smokers should be able to find out about how e-cigarettes and heated tobacco products differ from cigarettes in shops and kiosks where they are sold.  </c:v>
                </c:pt>
                <c:pt idx="5">
                  <c:v>E-cigarettes and heated tobacco products should have health warnings which accurately describe their risk.  </c:v>
                </c:pt>
              </c:strCache>
            </c:strRef>
          </c:cat>
          <c:val>
            <c:numRef>
              <c:f>Sheet1!$C$2:$C$7</c:f>
              <c:numCache>
                <c:formatCode>0%</c:formatCode>
                <c:ptCount val="6"/>
                <c:pt idx="0">
                  <c:v>9.0000000000000011E-2</c:v>
                </c:pt>
                <c:pt idx="1">
                  <c:v>8.0000000000000016E-2</c:v>
                </c:pt>
                <c:pt idx="2">
                  <c:v>7.0000000000000021E-2</c:v>
                </c:pt>
                <c:pt idx="3">
                  <c:v>7.0000000000000021E-2</c:v>
                </c:pt>
                <c:pt idx="4">
                  <c:v>6.0000000000000005E-2</c:v>
                </c:pt>
                <c:pt idx="5">
                  <c:v>0.05</c:v>
                </c:pt>
              </c:numCache>
            </c:numRef>
          </c:val>
          <c:extLst xmlns:c16r2="http://schemas.microsoft.com/office/drawing/2015/06/chart">
            <c:ext xmlns:c16="http://schemas.microsoft.com/office/drawing/2014/chart" uri="{C3380CC4-5D6E-409C-BE32-E72D297353CC}">
              <c16:uniqueId val="{00000003-B1C2-B744-B7F8-2AD931A490B8}"/>
            </c:ext>
          </c:extLst>
        </c:ser>
        <c:ser>
          <c:idx val="2"/>
          <c:order val="2"/>
          <c:tx>
            <c:strRef>
              <c:f>Sheet1!$D$1</c:f>
              <c:strCache>
                <c:ptCount val="1"/>
                <c:pt idx="0">
                  <c:v>Disagree</c:v>
                </c:pt>
              </c:strCache>
            </c:strRef>
          </c:tx>
          <c:spPr>
            <a:solidFill>
              <a:srgbClr val="7030A0"/>
            </a:solidFill>
          </c:spPr>
          <c:dLbls>
            <c:dLbl>
              <c:idx val="0"/>
              <c:layout>
                <c:manualLayout>
                  <c:x val="1.8484939095673312E-2"/>
                  <c:y val="-5.8024065823963373E-3"/>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F0F5-B946-8E90-0F5DB85D6C91}"/>
                </c:ext>
              </c:extLst>
            </c:dLbl>
            <c:dLbl>
              <c:idx val="1"/>
              <c:layout>
                <c:manualLayout>
                  <c:x val="1.8484939095673482E-2"/>
                  <c:y val="0"/>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F0F5-B946-8E90-0F5DB85D6C91}"/>
                </c:ext>
              </c:extLst>
            </c:dLbl>
            <c:dLbl>
              <c:idx val="2"/>
              <c:layout>
                <c:manualLayout>
                  <c:x val="1.9616049985021755E-2"/>
                  <c:y val="-4.3516907161951571E-3"/>
                </c:manualLayout>
              </c:layout>
              <c:spPr>
                <a:noFill/>
                <a:ln>
                  <a:noFill/>
                </a:ln>
                <a:effectLst/>
              </c:spPr>
              <c:txPr>
                <a:bodyPr wrap="square" lIns="38100" tIns="19050" rIns="38100" bIns="19050" anchor="ctr">
                  <a:no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15:layout>
                    <c:manualLayout>
                      <c:w val="2.830224294540766E-2"/>
                      <c:h val="4.5809999968018225E-2"/>
                    </c:manualLayout>
                  </c15:layout>
                </c:ext>
                <c:ext xmlns:c16="http://schemas.microsoft.com/office/drawing/2014/chart" uri="{C3380CC4-5D6E-409C-BE32-E72D297353CC}">
                  <c16:uniqueId val="{00000003-47B2-3343-9060-53CDCD64914A}"/>
                </c:ext>
              </c:extLst>
            </c:dLbl>
            <c:dLbl>
              <c:idx val="3"/>
              <c:layout>
                <c:manualLayout>
                  <c:x val="1.5019013015234532E-2"/>
                  <c:y val="2.9012032911981682E-3"/>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F0F5-B946-8E90-0F5DB85D6C91}"/>
                </c:ext>
              </c:extLst>
            </c:dLbl>
            <c:dLbl>
              <c:idx val="4"/>
              <c:layout>
                <c:manualLayout>
                  <c:x val="1.7329630402193881E-2"/>
                  <c:y val="-5.3188112571683657E-17"/>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F0F5-B946-8E90-0F5DB85D6C91}"/>
                </c:ext>
              </c:extLst>
            </c:dLbl>
            <c:dLbl>
              <c:idx val="5"/>
              <c:layout>
                <c:manualLayout>
                  <c:x val="1.7329630402193881E-2"/>
                  <c:y val="0"/>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F0F5-B946-8E90-0F5DB85D6C91}"/>
                </c:ext>
              </c:extLst>
            </c:dLbl>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It is important that alternative products like e-cigarettes and heated tobacco products are regulated fairly and not influenced by NGOs from foreign countries.</c:v>
                </c:pt>
                <c:pt idx="1">
                  <c:v>It is important that rules and regulations on vaping areas are the same across the country.</c:v>
                </c:pt>
                <c:pt idx="2">
                  <c:v>Instead of increasing the minimum age for e-cigarettes and heated tobacco products, the government should focus on better enforcement of the current law to prevent youth usage.   </c:v>
                </c:pt>
                <c:pt idx="3">
                  <c:v>It is important that adult smokers have greater access to health-related information about alternative products like e-cigarettes and heated tobacco products which is backed up by scientific evidence. </c:v>
                </c:pt>
                <c:pt idx="4">
                  <c:v>Adult smokers should be able to find out about how e-cigarettes and heated tobacco products differ from cigarettes in shops and kiosks where they are sold.  </c:v>
                </c:pt>
                <c:pt idx="5">
                  <c:v>E-cigarettes and heated tobacco products should have health warnings which accurately describe their risk.  </c:v>
                </c:pt>
              </c:strCache>
            </c:strRef>
          </c:cat>
          <c:val>
            <c:numRef>
              <c:f>Sheet1!$D$2:$D$7</c:f>
              <c:numCache>
                <c:formatCode>0%</c:formatCode>
                <c:ptCount val="6"/>
                <c:pt idx="0">
                  <c:v>1.0000000000000002E-2</c:v>
                </c:pt>
                <c:pt idx="1">
                  <c:v>2.0000000000000004E-2</c:v>
                </c:pt>
                <c:pt idx="2">
                  <c:v>2.0000000000000004E-2</c:v>
                </c:pt>
                <c:pt idx="3">
                  <c:v>1.0000000000000002E-2</c:v>
                </c:pt>
                <c:pt idx="4">
                  <c:v>2.0000000000000004E-2</c:v>
                </c:pt>
                <c:pt idx="5">
                  <c:v>1.0000000000000002E-2</c:v>
                </c:pt>
              </c:numCache>
            </c:numRef>
          </c:val>
          <c:extLst xmlns:c16r2="http://schemas.microsoft.com/office/drawing/2015/06/chart">
            <c:ext xmlns:c16="http://schemas.microsoft.com/office/drawing/2014/chart" uri="{C3380CC4-5D6E-409C-BE32-E72D297353CC}">
              <c16:uniqueId val="{00000004-B1C2-B744-B7F8-2AD931A490B8}"/>
            </c:ext>
          </c:extLst>
        </c:ser>
        <c:dLbls>
          <c:showVal val="1"/>
        </c:dLbls>
        <c:gapWidth val="100"/>
        <c:overlap val="100"/>
        <c:axId val="144085376"/>
        <c:axId val="144063104"/>
      </c:barChart>
      <c:valAx>
        <c:axId val="144063104"/>
        <c:scaling>
          <c:orientation val="minMax"/>
          <c:max val="1"/>
          <c:min val="0"/>
        </c:scaling>
        <c:delete val="1"/>
        <c:axPos val="b"/>
        <c:numFmt formatCode="0%" sourceLinked="1"/>
        <c:tickLblPos val="none"/>
        <c:crossAx val="144085376"/>
        <c:crosses val="autoZero"/>
        <c:crossBetween val="between"/>
      </c:valAx>
      <c:catAx>
        <c:axId val="144085376"/>
        <c:scaling>
          <c:orientation val="minMax"/>
        </c:scaling>
        <c:axPos val="l"/>
        <c:numFmt formatCode="General" sourceLinked="1"/>
        <c:majorTickMark val="none"/>
        <c:tickLblPos val="nextTo"/>
        <c:spPr>
          <a:ln>
            <a:solidFill>
              <a:srgbClr val="C7C8CC"/>
            </a:solidFill>
          </a:ln>
        </c:spPr>
        <c:txPr>
          <a:bodyPr/>
          <a:lstStyle/>
          <a:p>
            <a:pPr algn="r">
              <a:defRPr sz="1100" b="0"/>
            </a:pPr>
            <a:endParaRPr lang="en-US"/>
          </a:p>
        </c:txPr>
        <c:crossAx val="144063104"/>
        <c:crosses val="autoZero"/>
        <c:auto val="1"/>
        <c:lblAlgn val="ctr"/>
        <c:lblOffset val="100"/>
      </c:catAx>
    </c:plotArea>
    <c:legend>
      <c:legendPos val="t"/>
      <c:layout>
        <c:manualLayout>
          <c:xMode val="edge"/>
          <c:yMode val="edge"/>
          <c:x val="0.49712295574166437"/>
          <c:y val="2.3031670631644501E-2"/>
          <c:w val="0.47086049585965695"/>
          <c:h val="6.2923086930826558E-2"/>
        </c:manualLayout>
      </c:layout>
      <c:txPr>
        <a:bodyPr/>
        <a:lstStyle/>
        <a:p>
          <a:pPr>
            <a:defRPr sz="1100" b="1"/>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49838757095068592"/>
          <c:y val="8.9260887622004723E-2"/>
          <c:w val="0.48916239526450456"/>
          <c:h val="0.88727416332995157"/>
        </c:manualLayout>
      </c:layout>
      <c:barChart>
        <c:barDir val="bar"/>
        <c:grouping val="stacked"/>
        <c:ser>
          <c:idx val="0"/>
          <c:order val="0"/>
          <c:tx>
            <c:strRef>
              <c:f>Sheet1!$B$1</c:f>
              <c:strCache>
                <c:ptCount val="1"/>
                <c:pt idx="0">
                  <c:v>Agree</c:v>
                </c:pt>
              </c:strCache>
            </c:strRef>
          </c:tx>
          <c:spPr>
            <a:solidFill>
              <a:srgbClr val="3C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E-cigarettes and heated tobacco products should be allowed to be sold online as long as websites have age restrictions in place.  </c:v>
                </c:pt>
                <c:pt idx="1">
                  <c:v>It is important that rules and regulations on alternative products like e-cigarettes and heated tobacco products are not more restrictive than those currently imposed on cigarettes.  </c:v>
                </c:pt>
                <c:pt idx="2">
                  <c:v>Use of alternative products like e-cigarettes and heated tobacco products should be allowed in regulated vaping areas and open-air public places.</c:v>
                </c:pt>
                <c:pt idx="3">
                  <c:v>In order to ensure adult smokers have access to alternatives, e-cigarettes and heated tobacco products should be available at shops and kiosks and not only sold in pharmacies.  </c:v>
                </c:pt>
                <c:pt idx="4">
                  <c:v>For adult consumers, free trials of e-cigarettes and heated tobacco products should be permitted so they can see if these products are right for them before purchasing them.   </c:v>
                </c:pt>
                <c:pt idx="5">
                  <c:v>Flavored smoke-free products should be allowed in the Philippines as long as they are not marketed or sold to non-smokers or youth.  </c:v>
                </c:pt>
              </c:strCache>
            </c:strRef>
          </c:cat>
          <c:val>
            <c:numRef>
              <c:f>Sheet1!$B$2:$B$7</c:f>
              <c:numCache>
                <c:formatCode>0%</c:formatCode>
                <c:ptCount val="6"/>
                <c:pt idx="0">
                  <c:v>0.71000000000000008</c:v>
                </c:pt>
                <c:pt idx="1">
                  <c:v>0.76000000000000012</c:v>
                </c:pt>
                <c:pt idx="2">
                  <c:v>0.79</c:v>
                </c:pt>
                <c:pt idx="3">
                  <c:v>0.81</c:v>
                </c:pt>
                <c:pt idx="4">
                  <c:v>0.82000000000000006</c:v>
                </c:pt>
                <c:pt idx="5">
                  <c:v>0.88</c:v>
                </c:pt>
              </c:numCache>
            </c:numRef>
          </c:val>
          <c:extLst xmlns:c16r2="http://schemas.microsoft.com/office/drawing/2015/06/chart">
            <c:ext xmlns:c16="http://schemas.microsoft.com/office/drawing/2014/chart" uri="{C3380CC4-5D6E-409C-BE32-E72D297353CC}">
              <c16:uniqueId val="{00000002-B1C2-B744-B7F8-2AD931A490B8}"/>
            </c:ext>
          </c:extLst>
        </c:ser>
        <c:ser>
          <c:idx val="1"/>
          <c:order val="1"/>
          <c:tx>
            <c:strRef>
              <c:f>Sheet1!$C$1</c:f>
              <c:strCache>
                <c:ptCount val="1"/>
                <c:pt idx="0">
                  <c:v>Neither agree nor disagree</c:v>
                </c:pt>
              </c:strCache>
            </c:strRef>
          </c:tx>
          <c:spPr>
            <a:solidFill>
              <a:schemeClr val="bg1">
                <a:lumMod val="65000"/>
              </a:schemeClr>
            </a:solidFill>
            <a:ln>
              <a:noFill/>
            </a:ln>
          </c:spPr>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E-cigarettes and heated tobacco products should be allowed to be sold online as long as websites have age restrictions in place.  </c:v>
                </c:pt>
                <c:pt idx="1">
                  <c:v>It is important that rules and regulations on alternative products like e-cigarettes and heated tobacco products are not more restrictive than those currently imposed on cigarettes.  </c:v>
                </c:pt>
                <c:pt idx="2">
                  <c:v>Use of alternative products like e-cigarettes and heated tobacco products should be allowed in regulated vaping areas and open-air public places.</c:v>
                </c:pt>
                <c:pt idx="3">
                  <c:v>In order to ensure adult smokers have access to alternatives, e-cigarettes and heated tobacco products should be available at shops and kiosks and not only sold in pharmacies.  </c:v>
                </c:pt>
                <c:pt idx="4">
                  <c:v>For adult consumers, free trials of e-cigarettes and heated tobacco products should be permitted so they can see if these products are right for them before purchasing them.   </c:v>
                </c:pt>
                <c:pt idx="5">
                  <c:v>Flavored smoke-free products should be allowed in the Philippines as long as they are not marketed or sold to non-smokers or youth.  </c:v>
                </c:pt>
              </c:strCache>
            </c:strRef>
          </c:cat>
          <c:val>
            <c:numRef>
              <c:f>Sheet1!$C$2:$C$7</c:f>
              <c:numCache>
                <c:formatCode>0%</c:formatCode>
                <c:ptCount val="6"/>
                <c:pt idx="0">
                  <c:v>0.17</c:v>
                </c:pt>
                <c:pt idx="1">
                  <c:v>0.17</c:v>
                </c:pt>
                <c:pt idx="2">
                  <c:v>0.15000000000000002</c:v>
                </c:pt>
                <c:pt idx="3">
                  <c:v>0.14000000000000001</c:v>
                </c:pt>
                <c:pt idx="4">
                  <c:v>0.13</c:v>
                </c:pt>
                <c:pt idx="5">
                  <c:v>9.0000000000000011E-2</c:v>
                </c:pt>
              </c:numCache>
            </c:numRef>
          </c:val>
          <c:extLst xmlns:c16r2="http://schemas.microsoft.com/office/drawing/2015/06/chart">
            <c:ext xmlns:c16="http://schemas.microsoft.com/office/drawing/2014/chart" uri="{C3380CC4-5D6E-409C-BE32-E72D297353CC}">
              <c16:uniqueId val="{00000003-B1C2-B744-B7F8-2AD931A490B8}"/>
            </c:ext>
          </c:extLst>
        </c:ser>
        <c:ser>
          <c:idx val="2"/>
          <c:order val="2"/>
          <c:tx>
            <c:strRef>
              <c:f>Sheet1!$D$1</c:f>
              <c:strCache>
                <c:ptCount val="1"/>
                <c:pt idx="0">
                  <c:v>Disagree</c:v>
                </c:pt>
              </c:strCache>
            </c:strRef>
          </c:tx>
          <c:spPr>
            <a:solidFill>
              <a:srgbClr val="7030A0"/>
            </a:solidFill>
            <a:ln>
              <a:noFill/>
            </a:ln>
          </c:spPr>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Sheet1!$A$2:$A$7</c:f>
              <c:strCache>
                <c:ptCount val="6"/>
                <c:pt idx="0">
                  <c:v>E-cigarettes and heated tobacco products should be allowed to be sold online as long as websites have age restrictions in place.  </c:v>
                </c:pt>
                <c:pt idx="1">
                  <c:v>It is important that rules and regulations on alternative products like e-cigarettes and heated tobacco products are not more restrictive than those currently imposed on cigarettes.  </c:v>
                </c:pt>
                <c:pt idx="2">
                  <c:v>Use of alternative products like e-cigarettes and heated tobacco products should be allowed in regulated vaping areas and open-air public places.</c:v>
                </c:pt>
                <c:pt idx="3">
                  <c:v>In order to ensure adult smokers have access to alternatives, e-cigarettes and heated tobacco products should be available at shops and kiosks and not only sold in pharmacies.  </c:v>
                </c:pt>
                <c:pt idx="4">
                  <c:v>For adult consumers, free trials of e-cigarettes and heated tobacco products should be permitted so they can see if these products are right for them before purchasing them.   </c:v>
                </c:pt>
                <c:pt idx="5">
                  <c:v>Flavored smoke-free products should be allowed in the Philippines as long as they are not marketed or sold to non-smokers or youth.  </c:v>
                </c:pt>
              </c:strCache>
            </c:strRef>
          </c:cat>
          <c:val>
            <c:numRef>
              <c:f>Sheet1!$D$2:$D$7</c:f>
              <c:numCache>
                <c:formatCode>0%</c:formatCode>
                <c:ptCount val="6"/>
                <c:pt idx="0">
                  <c:v>0.12000000000000001</c:v>
                </c:pt>
                <c:pt idx="1">
                  <c:v>8.0000000000000016E-2</c:v>
                </c:pt>
                <c:pt idx="2">
                  <c:v>7.0000000000000021E-2</c:v>
                </c:pt>
                <c:pt idx="3">
                  <c:v>0.05</c:v>
                </c:pt>
                <c:pt idx="4">
                  <c:v>0.05</c:v>
                </c:pt>
                <c:pt idx="5">
                  <c:v>3.0000000000000002E-2</c:v>
                </c:pt>
              </c:numCache>
            </c:numRef>
          </c:val>
          <c:extLst xmlns:c16r2="http://schemas.microsoft.com/office/drawing/2015/06/chart">
            <c:ext xmlns:c16="http://schemas.microsoft.com/office/drawing/2014/chart" uri="{C3380CC4-5D6E-409C-BE32-E72D297353CC}">
              <c16:uniqueId val="{00000004-B1C2-B744-B7F8-2AD931A490B8}"/>
            </c:ext>
          </c:extLst>
        </c:ser>
        <c:dLbls>
          <c:showVal val="1"/>
        </c:dLbls>
        <c:gapWidth val="100"/>
        <c:overlap val="100"/>
        <c:axId val="144193408"/>
        <c:axId val="144191872"/>
      </c:barChart>
      <c:valAx>
        <c:axId val="144191872"/>
        <c:scaling>
          <c:orientation val="minMax"/>
          <c:max val="1"/>
        </c:scaling>
        <c:delete val="1"/>
        <c:axPos val="b"/>
        <c:numFmt formatCode="0%" sourceLinked="1"/>
        <c:tickLblPos val="none"/>
        <c:crossAx val="144193408"/>
        <c:crosses val="autoZero"/>
        <c:crossBetween val="between"/>
      </c:valAx>
      <c:catAx>
        <c:axId val="144193408"/>
        <c:scaling>
          <c:orientation val="minMax"/>
        </c:scaling>
        <c:axPos val="l"/>
        <c:numFmt formatCode="General" sourceLinked="1"/>
        <c:majorTickMark val="none"/>
        <c:tickLblPos val="nextTo"/>
        <c:spPr>
          <a:ln>
            <a:solidFill>
              <a:srgbClr val="C7C8CC"/>
            </a:solidFill>
          </a:ln>
        </c:spPr>
        <c:txPr>
          <a:bodyPr/>
          <a:lstStyle/>
          <a:p>
            <a:pPr>
              <a:defRPr sz="1100"/>
            </a:pPr>
            <a:endParaRPr lang="en-US"/>
          </a:p>
        </c:txPr>
        <c:crossAx val="144191872"/>
        <c:crosses val="autoZero"/>
        <c:auto val="1"/>
        <c:lblAlgn val="ctr"/>
        <c:lblOffset val="100"/>
      </c:catAx>
    </c:plotArea>
    <c:legend>
      <c:legendPos val="t"/>
      <c:layout>
        <c:manualLayout>
          <c:xMode val="edge"/>
          <c:yMode val="edge"/>
          <c:x val="0.49712295574166437"/>
          <c:y val="2.3031670631644501E-2"/>
          <c:w val="0.47086049585965695"/>
          <c:h val="6.2923086930826558E-2"/>
        </c:manualLayout>
      </c:layout>
      <c:txPr>
        <a:bodyPr/>
        <a:lstStyle/>
        <a:p>
          <a:pPr>
            <a:defRPr sz="1100" b="1"/>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Agree</c:v>
                </c:pt>
                <c:pt idx="1">
                  <c:v>Disagree</c:v>
                </c:pt>
                <c:pt idx="2">
                  <c:v>Don't know</c:v>
                </c:pt>
              </c:strCache>
            </c:strRef>
          </c:cat>
          <c:val>
            <c:numRef>
              <c:f>Sheet1!$B$2:$B$4</c:f>
              <c:numCache>
                <c:formatCode>0%</c:formatCode>
                <c:ptCount val="3"/>
                <c:pt idx="0">
                  <c:v>0.8600000000000001</c:v>
                </c:pt>
                <c:pt idx="1">
                  <c:v>0.13</c:v>
                </c:pt>
                <c:pt idx="2">
                  <c:v>1.0000000000000002E-2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3948032"/>
        <c:axId val="144310272"/>
      </c:barChart>
      <c:catAx>
        <c:axId val="143948032"/>
        <c:scaling>
          <c:orientation val="minMax"/>
        </c:scaling>
        <c:axPos val="b"/>
        <c:numFmt formatCode="General" sourceLinked="1"/>
        <c:majorTickMark val="none"/>
        <c:tickLblPos val="nextTo"/>
        <c:txPr>
          <a:bodyPr/>
          <a:lstStyle/>
          <a:p>
            <a:pPr>
              <a:defRPr sz="1200" b="0"/>
            </a:pPr>
            <a:endParaRPr lang="en-US"/>
          </a:p>
        </c:txPr>
        <c:crossAx val="144310272"/>
        <c:crosses val="autoZero"/>
        <c:auto val="1"/>
        <c:lblAlgn val="ctr"/>
        <c:lblOffset val="100"/>
      </c:catAx>
      <c:valAx>
        <c:axId val="144310272"/>
        <c:scaling>
          <c:orientation val="minMax"/>
          <c:max val="1"/>
        </c:scaling>
        <c:delete val="1"/>
        <c:axPos val="l"/>
        <c:numFmt formatCode="0%" sourceLinked="1"/>
        <c:tickLblPos val="none"/>
        <c:crossAx val="143948032"/>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chemeClr val="tx1"/>
              </a:solidFill>
              <a:ln>
                <a:noFill/>
              </a:ln>
              <a:effectLst/>
            </c:spPr>
            <c:extLst xmlns:c16r2="http://schemas.microsoft.com/office/drawing/2015/06/chart">
              <c:ext xmlns:c16="http://schemas.microsoft.com/office/drawing/2014/chart" uri="{C3380CC4-5D6E-409C-BE32-E72D297353CC}">
                <c16:uniqueId val="{00000001-D597-9346-9F5F-90F58EA9064A}"/>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Visayas</c:v>
                </c:pt>
                <c:pt idx="1">
                  <c:v>45+</c:v>
                </c:pt>
                <c:pt idx="2">
                  <c:v>Less than college degree</c:v>
                </c:pt>
                <c:pt idx="3">
                  <c:v>Less than PHP 30k</c:v>
                </c:pt>
                <c:pt idx="4">
                  <c:v>Female</c:v>
                </c:pt>
                <c:pt idx="5">
                  <c:v>Central Luzon+North Luzon</c:v>
                </c:pt>
                <c:pt idx="6">
                  <c:v>Overall</c:v>
                </c:pt>
                <c:pt idx="7">
                  <c:v>Cigarette users</c:v>
                </c:pt>
                <c:pt idx="8">
                  <c:v>South Luzon</c:v>
                </c:pt>
                <c:pt idx="9">
                  <c:v>College degree</c:v>
                </c:pt>
                <c:pt idx="10">
                  <c:v>PHP 30k-49k</c:v>
                </c:pt>
                <c:pt idx="11">
                  <c:v>PHP 50K+</c:v>
                </c:pt>
                <c:pt idx="12">
                  <c:v>30-44</c:v>
                </c:pt>
                <c:pt idx="13">
                  <c:v>Male</c:v>
                </c:pt>
                <c:pt idx="14">
                  <c:v>Metro Manilla</c:v>
                </c:pt>
                <c:pt idx="15">
                  <c:v>Mindanao</c:v>
                </c:pt>
                <c:pt idx="16">
                  <c:v>18-29</c:v>
                </c:pt>
                <c:pt idx="17">
                  <c:v>Smoke-free users</c:v>
                </c:pt>
              </c:strCache>
            </c:strRef>
          </c:cat>
          <c:val>
            <c:numRef>
              <c:f>Sheet1!$B$2:$B$19</c:f>
              <c:numCache>
                <c:formatCode>0%</c:formatCode>
                <c:ptCount val="18"/>
                <c:pt idx="0">
                  <c:v>0.76000000000000012</c:v>
                </c:pt>
                <c:pt idx="1">
                  <c:v>0.79</c:v>
                </c:pt>
                <c:pt idx="2">
                  <c:v>0.84000000000000008</c:v>
                </c:pt>
                <c:pt idx="3">
                  <c:v>0.85000000000000009</c:v>
                </c:pt>
                <c:pt idx="4">
                  <c:v>0.85000000000000009</c:v>
                </c:pt>
                <c:pt idx="5">
                  <c:v>0.85000000000000009</c:v>
                </c:pt>
                <c:pt idx="6">
                  <c:v>0.8600000000000001</c:v>
                </c:pt>
                <c:pt idx="7">
                  <c:v>0.8600000000000001</c:v>
                </c:pt>
                <c:pt idx="8">
                  <c:v>0.8600000000000001</c:v>
                </c:pt>
                <c:pt idx="9">
                  <c:v>0.87000000000000011</c:v>
                </c:pt>
                <c:pt idx="10">
                  <c:v>0.87000000000000011</c:v>
                </c:pt>
                <c:pt idx="11">
                  <c:v>0.87000000000000011</c:v>
                </c:pt>
                <c:pt idx="12">
                  <c:v>0.87000000000000011</c:v>
                </c:pt>
                <c:pt idx="13">
                  <c:v>0.87000000000000011</c:v>
                </c:pt>
                <c:pt idx="14">
                  <c:v>0.89</c:v>
                </c:pt>
                <c:pt idx="15">
                  <c:v>0.89</c:v>
                </c:pt>
                <c:pt idx="16">
                  <c:v>0.91</c:v>
                </c:pt>
                <c:pt idx="17">
                  <c:v>0.92</c:v>
                </c:pt>
              </c:numCache>
            </c:numRef>
          </c:val>
          <c:extLst xmlns:c16r2="http://schemas.microsoft.com/office/drawing/2015/06/chart">
            <c:ext xmlns:c16="http://schemas.microsoft.com/office/drawing/2014/chart" uri="{C3380CC4-5D6E-409C-BE32-E72D297353CC}">
              <c16:uniqueId val="{00000002-D597-9346-9F5F-90F58EA9064A}"/>
            </c:ext>
          </c:extLst>
        </c:ser>
        <c:dLbls/>
        <c:gapWidth val="130"/>
        <c:axId val="144541184"/>
        <c:axId val="144542720"/>
      </c:barChart>
      <c:catAx>
        <c:axId val="144541184"/>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4542720"/>
        <c:crosses val="autoZero"/>
        <c:auto val="1"/>
        <c:lblAlgn val="ctr"/>
        <c:lblOffset val="100"/>
      </c:catAx>
      <c:valAx>
        <c:axId val="144542720"/>
        <c:scaling>
          <c:orientation val="minMax"/>
          <c:max val="1"/>
        </c:scaling>
        <c:delete val="1"/>
        <c:axPos val="b"/>
        <c:numFmt formatCode="0%" sourceLinked="1"/>
        <c:majorTickMark val="none"/>
        <c:tickLblPos val="none"/>
        <c:crossAx val="144541184"/>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24.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manualLayout>
                  <c:x val="0"/>
                  <c:y val="9.1929197979519518E-3"/>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0.88</c:v>
                </c:pt>
                <c:pt idx="1">
                  <c:v>8.0000000000000016E-2</c:v>
                </c:pt>
                <c:pt idx="2">
                  <c:v>4.0000000000000008E-2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4584704"/>
        <c:axId val="144586240"/>
      </c:barChart>
      <c:catAx>
        <c:axId val="144584704"/>
        <c:scaling>
          <c:orientation val="minMax"/>
        </c:scaling>
        <c:axPos val="b"/>
        <c:numFmt formatCode="General" sourceLinked="1"/>
        <c:majorTickMark val="none"/>
        <c:tickLblPos val="nextTo"/>
        <c:txPr>
          <a:bodyPr/>
          <a:lstStyle/>
          <a:p>
            <a:pPr>
              <a:defRPr sz="1200" b="0"/>
            </a:pPr>
            <a:endParaRPr lang="en-US"/>
          </a:p>
        </c:txPr>
        <c:crossAx val="144586240"/>
        <c:crosses val="autoZero"/>
        <c:auto val="1"/>
        <c:lblAlgn val="ctr"/>
        <c:lblOffset val="100"/>
      </c:catAx>
      <c:valAx>
        <c:axId val="144586240"/>
        <c:scaling>
          <c:orientation val="minMax"/>
          <c:max val="1"/>
        </c:scaling>
        <c:delete val="1"/>
        <c:axPos val="l"/>
        <c:numFmt formatCode="0%" sourceLinked="1"/>
        <c:tickLblPos val="none"/>
        <c:crossAx val="144584704"/>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5.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65D1-6C4E-8268-A4450FA981D1}"/>
              </c:ext>
            </c:extLst>
          </c:dPt>
          <c:dPt>
            <c:idx val="7"/>
            <c:spPr>
              <a:solidFill>
                <a:schemeClr val="tx1"/>
              </a:solidFill>
              <a:ln>
                <a:noFill/>
              </a:ln>
              <a:effectLst/>
            </c:spPr>
            <c:extLst xmlns:c16r2="http://schemas.microsoft.com/office/drawing/2015/06/chart">
              <c:ext xmlns:c16="http://schemas.microsoft.com/office/drawing/2014/chart" uri="{C3380CC4-5D6E-409C-BE32-E72D297353CC}">
                <c16:uniqueId val="{00000003-0A56-1042-AC60-B39E2FB37152}"/>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45+</c:v>
                </c:pt>
                <c:pt idx="1">
                  <c:v>Central Luzon+North Luzon</c:v>
                </c:pt>
                <c:pt idx="2">
                  <c:v>PHP 50K+</c:v>
                </c:pt>
                <c:pt idx="3">
                  <c:v>Less than PHP 30k</c:v>
                </c:pt>
                <c:pt idx="4">
                  <c:v>Less than college degree</c:v>
                </c:pt>
                <c:pt idx="5">
                  <c:v>Male</c:v>
                </c:pt>
                <c:pt idx="6">
                  <c:v>South Luzon</c:v>
                </c:pt>
                <c:pt idx="7">
                  <c:v>Overall</c:v>
                </c:pt>
                <c:pt idx="8">
                  <c:v>College degree</c:v>
                </c:pt>
                <c:pt idx="9">
                  <c:v>Mindanao</c:v>
                </c:pt>
                <c:pt idx="10">
                  <c:v>Metro Manilla</c:v>
                </c:pt>
                <c:pt idx="11">
                  <c:v>Female</c:v>
                </c:pt>
                <c:pt idx="12">
                  <c:v>30-44</c:v>
                </c:pt>
                <c:pt idx="13">
                  <c:v>Visayas</c:v>
                </c:pt>
                <c:pt idx="14">
                  <c:v>PHP 30k-49k</c:v>
                </c:pt>
                <c:pt idx="15">
                  <c:v>18-29</c:v>
                </c:pt>
              </c:strCache>
            </c:strRef>
          </c:cat>
          <c:val>
            <c:numRef>
              <c:f>Sheet1!$B$2:$B$17</c:f>
              <c:numCache>
                <c:formatCode>0%</c:formatCode>
                <c:ptCount val="16"/>
                <c:pt idx="0">
                  <c:v>0.7400000000000001</c:v>
                </c:pt>
                <c:pt idx="1">
                  <c:v>0.82000000000000006</c:v>
                </c:pt>
                <c:pt idx="2">
                  <c:v>0.84000000000000008</c:v>
                </c:pt>
                <c:pt idx="3">
                  <c:v>0.8600000000000001</c:v>
                </c:pt>
                <c:pt idx="4">
                  <c:v>0.87000000000000011</c:v>
                </c:pt>
                <c:pt idx="5">
                  <c:v>0.87000000000000011</c:v>
                </c:pt>
                <c:pt idx="6">
                  <c:v>0.87000000000000011</c:v>
                </c:pt>
                <c:pt idx="7">
                  <c:v>0.88</c:v>
                </c:pt>
                <c:pt idx="8">
                  <c:v>0.89</c:v>
                </c:pt>
                <c:pt idx="9">
                  <c:v>0.89</c:v>
                </c:pt>
                <c:pt idx="10">
                  <c:v>0.9</c:v>
                </c:pt>
                <c:pt idx="11">
                  <c:v>0.92</c:v>
                </c:pt>
                <c:pt idx="12">
                  <c:v>0.93</c:v>
                </c:pt>
                <c:pt idx="13">
                  <c:v>0.93</c:v>
                </c:pt>
                <c:pt idx="14">
                  <c:v>0.94000000000000006</c:v>
                </c:pt>
                <c:pt idx="15">
                  <c:v>0.95000000000000007</c:v>
                </c:pt>
              </c:numCache>
            </c:numRef>
          </c:val>
          <c:extLst xmlns:c16r2="http://schemas.microsoft.com/office/drawing/2015/06/chart">
            <c:ext xmlns:c16="http://schemas.microsoft.com/office/drawing/2014/chart" uri="{C3380CC4-5D6E-409C-BE32-E72D297353CC}">
              <c16:uniqueId val="{00000002-65D1-6C4E-8268-A4450FA981D1}"/>
            </c:ext>
          </c:extLst>
        </c:ser>
        <c:dLbls/>
        <c:gapWidth val="130"/>
        <c:axId val="144707584"/>
        <c:axId val="144709120"/>
      </c:barChart>
      <c:catAx>
        <c:axId val="144707584"/>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4709120"/>
        <c:crosses val="autoZero"/>
        <c:auto val="1"/>
        <c:lblAlgn val="ctr"/>
        <c:lblOffset val="100"/>
      </c:catAx>
      <c:valAx>
        <c:axId val="144709120"/>
        <c:scaling>
          <c:orientation val="minMax"/>
          <c:max val="1"/>
        </c:scaling>
        <c:delete val="1"/>
        <c:axPos val="b"/>
        <c:numFmt formatCode="0%" sourceLinked="1"/>
        <c:majorTickMark val="none"/>
        <c:tickLblPos val="none"/>
        <c:crossAx val="144707584"/>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49838757095068592"/>
          <c:y val="8.9260887622004723E-2"/>
          <c:w val="0.48916239526450456"/>
          <c:h val="0.88727416332995157"/>
        </c:manualLayout>
      </c:layout>
      <c:barChart>
        <c:barDir val="bar"/>
        <c:grouping val="stacked"/>
        <c:ser>
          <c:idx val="0"/>
          <c:order val="0"/>
          <c:tx>
            <c:strRef>
              <c:f>Sheet1!$B$1</c:f>
              <c:strCache>
                <c:ptCount val="1"/>
                <c:pt idx="0">
                  <c:v>Column1</c:v>
                </c:pt>
              </c:strCache>
            </c:strRef>
          </c:tx>
          <c:spPr>
            <a:solidFill>
              <a:srgbClr val="3C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0"/>
              <c:layout>
                <c:manualLayout>
                  <c:x val="1.6716124017845453E-2"/>
                  <c:y val="-1.0637622514336731E-16"/>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B1C2-B744-B7F8-2AD931A490B8}"/>
                </c:ext>
              </c:extLst>
            </c:dLbl>
            <c:dLbl>
              <c:idx val="1"/>
              <c:layout>
                <c:manualLayout>
                  <c:x val="1.7910132876262891E-2"/>
                  <c:y val="-1.45060164559916E-3"/>
                </c:manualLayout>
              </c:layout>
              <c:spPr>
                <a:noFill/>
                <a:ln>
                  <a:noFill/>
                </a:ln>
                <a:effectLst/>
              </c:spPr>
              <c:txPr>
                <a:bodyPr wrap="square" lIns="38100" tIns="19050" rIns="38100" bIns="19050" anchor="ctr">
                  <a:no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15:layout>
                    <c:manualLayout>
                      <c:w val="2.7874183807980055E-2"/>
                      <c:h val="6.3217219715206927E-2"/>
                    </c:manualLayout>
                  </c15:layout>
                </c:ext>
                <c:ext xmlns:c16="http://schemas.microsoft.com/office/drawing/2014/chart" uri="{C3380CC4-5D6E-409C-BE32-E72D297353CC}">
                  <c16:uniqueId val="{00000001-B1C2-B744-B7F8-2AD931A490B8}"/>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Sheet1!$A$2:$A$11</c:f>
              <c:strCache>
                <c:ptCount val="10"/>
                <c:pt idx="0">
                  <c:v>Unsure</c:v>
                </c:pt>
                <c:pt idx="1">
                  <c:v>Other</c:v>
                </c:pt>
                <c:pt idx="2">
                  <c:v>E-mail, SMS, and other communications from product manufacturers</c:v>
                </c:pt>
                <c:pt idx="3">
                  <c:v>Private events sponsored by product manufacturers</c:v>
                </c:pt>
                <c:pt idx="4">
                  <c:v>Billboards</c:v>
                </c:pt>
                <c:pt idx="5">
                  <c:v>Print advertisements in publications with an adult-only readership</c:v>
                </c:pt>
                <c:pt idx="6">
                  <c:v>Age-restricted websites and mobile applications</c:v>
                </c:pt>
                <c:pt idx="7">
                  <c:v>Posters and product placement in shops and kiosks</c:v>
                </c:pt>
                <c:pt idx="8">
                  <c:v>Product promotions in shops and kiosks</c:v>
                </c:pt>
                <c:pt idx="9">
                  <c:v>Health warnings on products which are different than those found on cigarette packs</c:v>
                </c:pt>
              </c:strCache>
            </c:strRef>
          </c:cat>
          <c:val>
            <c:numRef>
              <c:f>Sheet1!$B$2:$B$11</c:f>
              <c:numCache>
                <c:formatCode>0%</c:formatCode>
                <c:ptCount val="10"/>
                <c:pt idx="0">
                  <c:v>1.0000000000000002E-2</c:v>
                </c:pt>
                <c:pt idx="1">
                  <c:v>2.0000000000000004E-2</c:v>
                </c:pt>
                <c:pt idx="2">
                  <c:v>0.4</c:v>
                </c:pt>
                <c:pt idx="3">
                  <c:v>0.4</c:v>
                </c:pt>
                <c:pt idx="4">
                  <c:v>0.42000000000000004</c:v>
                </c:pt>
                <c:pt idx="5">
                  <c:v>0.52</c:v>
                </c:pt>
                <c:pt idx="6">
                  <c:v>0.52</c:v>
                </c:pt>
                <c:pt idx="7">
                  <c:v>0.58000000000000007</c:v>
                </c:pt>
                <c:pt idx="8">
                  <c:v>0.66000000000000014</c:v>
                </c:pt>
                <c:pt idx="9">
                  <c:v>0.72000000000000008</c:v>
                </c:pt>
              </c:numCache>
            </c:numRef>
          </c:val>
          <c:extLst xmlns:c16r2="http://schemas.microsoft.com/office/drawing/2015/06/chart">
            <c:ext xmlns:c16="http://schemas.microsoft.com/office/drawing/2014/chart" uri="{C3380CC4-5D6E-409C-BE32-E72D297353CC}">
              <c16:uniqueId val="{00000002-B1C2-B744-B7F8-2AD931A490B8}"/>
            </c:ext>
          </c:extLst>
        </c:ser>
        <c:dLbls>
          <c:showVal val="1"/>
        </c:dLbls>
        <c:gapWidth val="100"/>
        <c:overlap val="100"/>
        <c:axId val="144867712"/>
        <c:axId val="144845440"/>
      </c:barChart>
      <c:valAx>
        <c:axId val="144845440"/>
        <c:scaling>
          <c:orientation val="minMax"/>
          <c:max val="1"/>
        </c:scaling>
        <c:delete val="1"/>
        <c:axPos val="b"/>
        <c:numFmt formatCode="0%" sourceLinked="1"/>
        <c:tickLblPos val="none"/>
        <c:crossAx val="144867712"/>
        <c:crosses val="autoZero"/>
        <c:crossBetween val="between"/>
      </c:valAx>
      <c:catAx>
        <c:axId val="144867712"/>
        <c:scaling>
          <c:orientation val="minMax"/>
        </c:scaling>
        <c:axPos val="l"/>
        <c:numFmt formatCode="General" sourceLinked="1"/>
        <c:majorTickMark val="none"/>
        <c:tickLblPos val="nextTo"/>
        <c:spPr>
          <a:ln>
            <a:solidFill>
              <a:srgbClr val="C7C8CC"/>
            </a:solidFill>
          </a:ln>
        </c:spPr>
        <c:txPr>
          <a:bodyPr/>
          <a:lstStyle/>
          <a:p>
            <a:pPr algn="r">
              <a:defRPr sz="1100"/>
            </a:pPr>
            <a:endParaRPr lang="en-US"/>
          </a:p>
        </c:txPr>
        <c:crossAx val="144845440"/>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7.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49838757095068592"/>
          <c:y val="8.9260887622004723E-2"/>
          <c:w val="0.48916239526450456"/>
          <c:h val="0.88727416332995157"/>
        </c:manualLayout>
      </c:layout>
      <c:barChart>
        <c:barDir val="bar"/>
        <c:grouping val="stacked"/>
        <c:ser>
          <c:idx val="0"/>
          <c:order val="0"/>
          <c:tx>
            <c:strRef>
              <c:f>Sheet1!$B$1</c:f>
              <c:strCache>
                <c:ptCount val="1"/>
                <c:pt idx="0">
                  <c:v>Important</c:v>
                </c:pt>
              </c:strCache>
            </c:strRef>
          </c:tx>
          <c:spPr>
            <a:solidFill>
              <a:srgbClr val="3C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Recommendations from friends and family who had already switched</c:v>
                </c:pt>
                <c:pt idx="1">
                  <c:v>The ability to learn more about these products directly from manufacturers (e.g. websites, company representatives, etc.)</c:v>
                </c:pt>
                <c:pt idx="2">
                  <c:v>The ability to use flavored products (e.g. menthol and other flavors)</c:v>
                </c:pt>
                <c:pt idx="3">
                  <c:v>The ability to learn more about these products at points of sale</c:v>
                </c:pt>
                <c:pt idx="4">
                  <c:v>The price of these products compared to cigarettes</c:v>
                </c:pt>
              </c:strCache>
            </c:strRef>
          </c:cat>
          <c:val>
            <c:numRef>
              <c:f>Sheet1!$B$2:$B$6</c:f>
              <c:numCache>
                <c:formatCode>0%</c:formatCode>
                <c:ptCount val="5"/>
                <c:pt idx="0">
                  <c:v>0.89</c:v>
                </c:pt>
                <c:pt idx="1">
                  <c:v>0.95000000000000007</c:v>
                </c:pt>
                <c:pt idx="2">
                  <c:v>0.95000000000000007</c:v>
                </c:pt>
                <c:pt idx="3">
                  <c:v>0.96000000000000008</c:v>
                </c:pt>
                <c:pt idx="4">
                  <c:v>0.96000000000000008</c:v>
                </c:pt>
              </c:numCache>
            </c:numRef>
          </c:val>
          <c:extLst xmlns:c16r2="http://schemas.microsoft.com/office/drawing/2015/06/chart">
            <c:ext xmlns:c16="http://schemas.microsoft.com/office/drawing/2014/chart" uri="{C3380CC4-5D6E-409C-BE32-E72D297353CC}">
              <c16:uniqueId val="{00000002-B1C2-B744-B7F8-2AD931A490B8}"/>
            </c:ext>
          </c:extLst>
        </c:ser>
        <c:ser>
          <c:idx val="1"/>
          <c:order val="1"/>
          <c:tx>
            <c:strRef>
              <c:f>Sheet1!$C$1</c:f>
              <c:strCache>
                <c:ptCount val="1"/>
                <c:pt idx="0">
                  <c:v>Not important</c:v>
                </c:pt>
              </c:strCache>
            </c:strRef>
          </c:tx>
          <c:spPr>
            <a:solidFill>
              <a:schemeClr val="bg1">
                <a:lumMod val="65000"/>
              </a:schemeClr>
            </a:solidFill>
            <a:ln>
              <a:noFill/>
            </a:ln>
          </c:spPr>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Recommendations from friends and family who had already switched</c:v>
                </c:pt>
                <c:pt idx="1">
                  <c:v>The ability to learn more about these products directly from manufacturers (e.g. websites, company representatives, etc.)</c:v>
                </c:pt>
                <c:pt idx="2">
                  <c:v>The ability to use flavored products (e.g. menthol and other flavors)</c:v>
                </c:pt>
                <c:pt idx="3">
                  <c:v>The ability to learn more about these products at points of sale</c:v>
                </c:pt>
                <c:pt idx="4">
                  <c:v>The price of these products compared to cigarettes</c:v>
                </c:pt>
              </c:strCache>
            </c:strRef>
          </c:cat>
          <c:val>
            <c:numRef>
              <c:f>Sheet1!$C$2:$C$6</c:f>
              <c:numCache>
                <c:formatCode>0%</c:formatCode>
                <c:ptCount val="5"/>
                <c:pt idx="0">
                  <c:v>0.1</c:v>
                </c:pt>
                <c:pt idx="1">
                  <c:v>0.05</c:v>
                </c:pt>
                <c:pt idx="2">
                  <c:v>0.05</c:v>
                </c:pt>
                <c:pt idx="3">
                  <c:v>4.0000000000000008E-2</c:v>
                </c:pt>
                <c:pt idx="4">
                  <c:v>3.0000000000000002E-2</c:v>
                </c:pt>
              </c:numCache>
            </c:numRef>
          </c:val>
          <c:extLst xmlns:c16r2="http://schemas.microsoft.com/office/drawing/2015/06/chart">
            <c:ext xmlns:c16="http://schemas.microsoft.com/office/drawing/2014/chart" uri="{C3380CC4-5D6E-409C-BE32-E72D297353CC}">
              <c16:uniqueId val="{00000003-B1C2-B744-B7F8-2AD931A490B8}"/>
            </c:ext>
          </c:extLst>
        </c:ser>
        <c:dLbls>
          <c:showVal val="1"/>
        </c:dLbls>
        <c:gapWidth val="100"/>
        <c:overlap val="100"/>
        <c:axId val="144994688"/>
        <c:axId val="144984704"/>
      </c:barChart>
      <c:valAx>
        <c:axId val="144984704"/>
        <c:scaling>
          <c:orientation val="minMax"/>
          <c:max val="1"/>
          <c:min val="0"/>
        </c:scaling>
        <c:delete val="1"/>
        <c:axPos val="b"/>
        <c:numFmt formatCode="0%" sourceLinked="1"/>
        <c:tickLblPos val="none"/>
        <c:crossAx val="144994688"/>
        <c:crosses val="autoZero"/>
        <c:crossBetween val="between"/>
      </c:valAx>
      <c:catAx>
        <c:axId val="144994688"/>
        <c:scaling>
          <c:orientation val="minMax"/>
        </c:scaling>
        <c:axPos val="l"/>
        <c:numFmt formatCode="General" sourceLinked="1"/>
        <c:majorTickMark val="none"/>
        <c:tickLblPos val="nextTo"/>
        <c:spPr>
          <a:ln>
            <a:solidFill>
              <a:srgbClr val="C7C8CC"/>
            </a:solidFill>
          </a:ln>
        </c:spPr>
        <c:txPr>
          <a:bodyPr/>
          <a:lstStyle/>
          <a:p>
            <a:pPr algn="r">
              <a:defRPr sz="1100"/>
            </a:pPr>
            <a:endParaRPr lang="en-US"/>
          </a:p>
        </c:txPr>
        <c:crossAx val="144984704"/>
        <c:crosses val="autoZero"/>
        <c:auto val="1"/>
        <c:lblAlgn val="ctr"/>
        <c:lblOffset val="100"/>
      </c:catAx>
    </c:plotArea>
    <c:legend>
      <c:legendPos val="t"/>
      <c:layout>
        <c:manualLayout>
          <c:xMode val="edge"/>
          <c:yMode val="edge"/>
          <c:x val="0.49831696460008196"/>
          <c:y val="4.624129696122941E-2"/>
          <c:w val="0.47086049585965695"/>
          <c:h val="6.2923086930826558E-2"/>
        </c:manualLayout>
      </c:layout>
      <c:txPr>
        <a:bodyPr/>
        <a:lstStyle/>
        <a:p>
          <a:pPr>
            <a:defRPr sz="1100" b="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8.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49838757095068592"/>
          <c:y val="8.9260887622004723E-2"/>
          <c:w val="0.48916239526450456"/>
          <c:h val="0.88727416332995157"/>
        </c:manualLayout>
      </c:layout>
      <c:barChart>
        <c:barDir val="bar"/>
        <c:grouping val="stacked"/>
        <c:ser>
          <c:idx val="0"/>
          <c:order val="0"/>
          <c:tx>
            <c:strRef>
              <c:f>Sheet1!$B$1</c:f>
              <c:strCache>
                <c:ptCount val="1"/>
                <c:pt idx="0">
                  <c:v>0%</c:v>
                </c:pt>
              </c:strCache>
            </c:strRef>
          </c:tx>
          <c:spPr>
            <a:solidFill>
              <a:srgbClr val="3CB0F0"/>
            </a:solidFill>
          </c:spPr>
          <c:dPt>
            <c:idx val="0"/>
            <c:extLst xmlns:c16r2="http://schemas.microsoft.com/office/drawing/2015/06/chart">
              <c:ext xmlns:c16="http://schemas.microsoft.com/office/drawing/2014/chart" uri="{C3380CC4-5D6E-409C-BE32-E72D297353CC}">
                <c16:uniqueId val="{00000000-0A07-DB42-96EA-A38261882C3F}"/>
              </c:ext>
            </c:extLst>
          </c:dPt>
          <c:dPt>
            <c:idx val="1"/>
            <c:extLst xmlns:c16r2="http://schemas.microsoft.com/office/drawing/2015/06/chart">
              <c:ext xmlns:c16="http://schemas.microsoft.com/office/drawing/2014/chart" uri="{C3380CC4-5D6E-409C-BE32-E72D297353CC}">
                <c16:uniqueId val="{00000001-0A07-DB42-96EA-A38261882C3F}"/>
              </c:ext>
            </c:extLst>
          </c:dPt>
          <c:dLbls>
            <c:dLbl>
              <c:idx val="0"/>
              <c:layout>
                <c:manualLayout>
                  <c:x val="2.6268194885185711E-2"/>
                  <c:y val="-2.9012032911981153E-3"/>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0A07-DB42-96EA-A38261882C3F}"/>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Don’t know</c:v>
                </c:pt>
                <c:pt idx="1">
                  <c:v>Stop using these products altogether</c:v>
                </c:pt>
                <c:pt idx="2">
                  <c:v>Switch from these products to cigarettes</c:v>
                </c:pt>
                <c:pt idx="3">
                  <c:v>Purchase these products online or from other countries</c:v>
                </c:pt>
                <c:pt idx="4">
                  <c:v>Reduce my usage of these products</c:v>
                </c:pt>
              </c:strCache>
            </c:strRef>
          </c:cat>
          <c:val>
            <c:numRef>
              <c:f>Sheet1!$B$2:$B$6</c:f>
              <c:numCache>
                <c:formatCode>0%</c:formatCode>
                <c:ptCount val="5"/>
                <c:pt idx="0">
                  <c:v>3.0000000000000002E-2</c:v>
                </c:pt>
                <c:pt idx="1">
                  <c:v>0.13</c:v>
                </c:pt>
                <c:pt idx="2">
                  <c:v>0.15000000000000002</c:v>
                </c:pt>
                <c:pt idx="3">
                  <c:v>0.15000000000000002</c:v>
                </c:pt>
                <c:pt idx="4">
                  <c:v>0.53</c:v>
                </c:pt>
              </c:numCache>
            </c:numRef>
          </c:val>
          <c:extLst xmlns:c16r2="http://schemas.microsoft.com/office/drawing/2015/06/chart">
            <c:ext xmlns:c16="http://schemas.microsoft.com/office/drawing/2014/chart" uri="{C3380CC4-5D6E-409C-BE32-E72D297353CC}">
              <c16:uniqueId val="{00000002-0A07-DB42-96EA-A38261882C3F}"/>
            </c:ext>
          </c:extLst>
        </c:ser>
        <c:dLbls>
          <c:showVal val="1"/>
        </c:dLbls>
        <c:gapWidth val="100"/>
        <c:overlap val="100"/>
        <c:axId val="145142528"/>
        <c:axId val="145136640"/>
      </c:barChart>
      <c:valAx>
        <c:axId val="145136640"/>
        <c:scaling>
          <c:orientation val="minMax"/>
          <c:max val="1"/>
        </c:scaling>
        <c:delete val="1"/>
        <c:axPos val="b"/>
        <c:numFmt formatCode="0%" sourceLinked="1"/>
        <c:tickLblPos val="none"/>
        <c:crossAx val="145142528"/>
        <c:crosses val="autoZero"/>
        <c:crossBetween val="between"/>
      </c:valAx>
      <c:catAx>
        <c:axId val="145142528"/>
        <c:scaling>
          <c:orientation val="minMax"/>
        </c:scaling>
        <c:axPos val="l"/>
        <c:numFmt formatCode="General" sourceLinked="1"/>
        <c:majorTickMark val="none"/>
        <c:tickLblPos val="nextTo"/>
        <c:spPr>
          <a:ln>
            <a:solidFill>
              <a:srgbClr val="C7C8CC"/>
            </a:solidFill>
          </a:ln>
        </c:spPr>
        <c:txPr>
          <a:bodyPr/>
          <a:lstStyle/>
          <a:p>
            <a:pPr>
              <a:defRPr sz="1100"/>
            </a:pPr>
            <a:endParaRPr lang="en-US"/>
          </a:p>
        </c:txPr>
        <c:crossAx val="145136640"/>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29.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Agree</c:v>
                </c:pt>
                <c:pt idx="1">
                  <c:v>Disagree</c:v>
                </c:pt>
                <c:pt idx="2">
                  <c:v>Unsure</c:v>
                </c:pt>
              </c:strCache>
            </c:strRef>
          </c:cat>
          <c:val>
            <c:numRef>
              <c:f>Sheet1!$B$2:$B$4</c:f>
              <c:numCache>
                <c:formatCode>0%</c:formatCode>
                <c:ptCount val="3"/>
                <c:pt idx="0">
                  <c:v>0.83000000000000007</c:v>
                </c:pt>
                <c:pt idx="1">
                  <c:v>0.15000000000000002</c:v>
                </c:pt>
                <c:pt idx="2">
                  <c:v>2.0000000000000004E-2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4949632"/>
        <c:axId val="144951168"/>
      </c:barChart>
      <c:catAx>
        <c:axId val="144949632"/>
        <c:scaling>
          <c:orientation val="minMax"/>
        </c:scaling>
        <c:axPos val="b"/>
        <c:numFmt formatCode="General" sourceLinked="1"/>
        <c:majorTickMark val="none"/>
        <c:tickLblPos val="nextTo"/>
        <c:txPr>
          <a:bodyPr/>
          <a:lstStyle/>
          <a:p>
            <a:pPr>
              <a:defRPr sz="1200" b="0"/>
            </a:pPr>
            <a:endParaRPr lang="en-US"/>
          </a:p>
        </c:txPr>
        <c:crossAx val="144951168"/>
        <c:crosses val="autoZero"/>
        <c:auto val="1"/>
        <c:lblAlgn val="ctr"/>
        <c:lblOffset val="100"/>
      </c:catAx>
      <c:valAx>
        <c:axId val="144951168"/>
        <c:scaling>
          <c:orientation val="minMax"/>
          <c:max val="1"/>
        </c:scaling>
        <c:delete val="1"/>
        <c:axPos val="l"/>
        <c:numFmt formatCode="0%" sourceLinked="1"/>
        <c:tickLblPos val="none"/>
        <c:crossAx val="144949632"/>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dirty="0"/>
              <a:t>Education</a:t>
            </a:r>
          </a:p>
        </c:rich>
      </c:tx>
      <c:layout/>
      <c:spPr>
        <a:noFill/>
        <a:ln>
          <a:noFill/>
        </a:ln>
        <a:effectLst/>
      </c:spPr>
    </c:title>
    <c:plotArea>
      <c:layout>
        <c:manualLayout>
          <c:layoutTarget val="inner"/>
          <c:xMode val="edge"/>
          <c:yMode val="edge"/>
          <c:x val="0.16813690786752172"/>
          <c:y val="0.16930652609538982"/>
          <c:w val="0.67546669402565174"/>
          <c:h val="0.74263598440570855"/>
        </c:manualLayout>
      </c:layout>
      <c:pieChart>
        <c:varyColors val="1"/>
        <c:ser>
          <c:idx val="0"/>
          <c:order val="0"/>
          <c:tx>
            <c:strRef>
              <c:f>Sheet1!$B$1</c:f>
              <c:strCache>
                <c:ptCount val="1"/>
                <c:pt idx="0">
                  <c:v>Age</c:v>
                </c:pt>
              </c:strCache>
            </c:strRef>
          </c:tx>
          <c:spPr>
            <a:solidFill>
              <a:schemeClr val="accent4"/>
            </a:solidFill>
          </c:spPr>
          <c:dPt>
            <c:idx val="0"/>
            <c:spPr>
              <a:solidFill>
                <a:srgbClr val="3CB0F0"/>
              </a:solidFill>
              <a:ln w="19050">
                <a:solidFill>
                  <a:schemeClr val="lt1"/>
                </a:solidFill>
              </a:ln>
              <a:effectLst/>
            </c:spPr>
            <c:extLst xmlns:c16r2="http://schemas.microsoft.com/office/drawing/2015/06/chart">
              <c:ext xmlns:c16="http://schemas.microsoft.com/office/drawing/2014/chart" uri="{C3380CC4-5D6E-409C-BE32-E72D297353CC}">
                <c16:uniqueId val="{00000001-E589-DC4B-B016-80686DCE2A66}"/>
              </c:ext>
            </c:extLst>
          </c:dPt>
          <c:dPt>
            <c:idx val="1"/>
            <c:spPr>
              <a:solidFill>
                <a:srgbClr val="7030A0"/>
              </a:solidFill>
              <a:ln w="19050">
                <a:solidFill>
                  <a:schemeClr val="lt1"/>
                </a:solidFill>
              </a:ln>
              <a:effectLst/>
            </c:spPr>
            <c:extLst xmlns:c16r2="http://schemas.microsoft.com/office/drawing/2015/06/chart">
              <c:ext xmlns:c16="http://schemas.microsoft.com/office/drawing/2014/chart" uri="{C3380CC4-5D6E-409C-BE32-E72D297353CC}">
                <c16:uniqueId val="{00000003-E589-DC4B-B016-80686DCE2A66}"/>
              </c:ext>
            </c:extLst>
          </c:dPt>
          <c:dPt>
            <c:idx val="2"/>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5-E589-DC4B-B016-80686DCE2A66}"/>
              </c:ext>
            </c:extLst>
          </c:dPt>
          <c:dLbls>
            <c:dLbl>
              <c:idx val="0"/>
              <c:layout>
                <c:manualLayout>
                  <c:x val="-0.15386873455808608"/>
                  <c:y val="0.19190395830389601"/>
                </c:manualLayout>
              </c:layout>
              <c:tx>
                <c:rich>
                  <a:bodyPr/>
                  <a:lstStyle/>
                  <a:p>
                    <a:fld id="{9A950A27-BCB6-8A4B-8280-889F63570428}" type="CELLRANGE">
                      <a:rPr lang="en-US" baseline="0" smtClean="0">
                        <a:solidFill>
                          <a:schemeClr val="bg1"/>
                        </a:solidFill>
                      </a:rPr>
                      <a:pPr/>
                      <a:t>[CELLRANGE]</a:t>
                    </a:fld>
                    <a:r>
                      <a:rPr lang="en-US" baseline="0" dirty="0">
                        <a:solidFill>
                          <a:schemeClr val="bg1"/>
                        </a:solidFill>
                      </a:rPr>
                      <a:t>, </a:t>
                    </a:r>
                    <a:fld id="{4672D232-0675-2B45-8F71-6F911B276F06}" type="VALUE">
                      <a:rPr lang="en-US" baseline="0" smtClean="0">
                        <a:solidFill>
                          <a:schemeClr val="bg1"/>
                        </a:solidFill>
                      </a:rPr>
                      <a:pPr/>
                      <a:t>[VALUE]</a:t>
                    </a:fld>
                    <a:endParaRPr lang="en-US" baseline="0" dirty="0">
                      <a:solidFill>
                        <a:schemeClr val="bg1"/>
                      </a:solidFill>
                    </a:endParaRPr>
                  </a:p>
                </c:rich>
              </c:tx>
              <c:dLblPos val="bestFit"/>
              <c:showVal val="1"/>
              <c:extLst xmlns:c16r2="http://schemas.microsoft.com/office/drawing/2015/06/chart">
                <c:ext xmlns:c15="http://schemas.microsoft.com/office/drawing/2012/chart" uri="{CE6537A1-D6FC-4f65-9D91-7224C49458BB}">
                  <c15:layout>
                    <c:manualLayout>
                      <c:w val="0.42008066762739543"/>
                      <c:h val="0.2257398938971599"/>
                    </c:manualLayout>
                  </c15:layout>
                  <c15:dlblFieldTable/>
                  <c15:showDataLabelsRange val="1"/>
                </c:ext>
                <c:ext xmlns:c16="http://schemas.microsoft.com/office/drawing/2014/chart" uri="{C3380CC4-5D6E-409C-BE32-E72D297353CC}">
                  <c16:uniqueId val="{00000001-E589-DC4B-B016-80686DCE2A66}"/>
                </c:ext>
              </c:extLst>
            </c:dLbl>
            <c:dLbl>
              <c:idx val="1"/>
              <c:layout/>
              <c:tx>
                <c:rich>
                  <a:bodyPr/>
                  <a:lstStyle/>
                  <a:p>
                    <a:fld id="{3306A8E9-9692-854F-A01A-1267812BB220}" type="CELLRANGE">
                      <a:rPr lang="en-US" baseline="0"/>
                      <a:pPr/>
                      <a:t>[CELLRANGE]</a:t>
                    </a:fld>
                    <a:r>
                      <a:rPr lang="en-US" baseline="0"/>
                      <a:t>, </a:t>
                    </a:r>
                    <a:fld id="{ACDDA407-0CAC-E644-9F7A-44152A920F0B}" type="VALUE">
                      <a:rPr lang="en-US" baseline="0"/>
                      <a:pPr/>
                      <a:t>[VALUE]</a:t>
                    </a:fld>
                    <a:endParaRPr lang="en-US" baseline="0"/>
                  </a:p>
                </c:rich>
              </c:tx>
              <c:dLblPos val="ctr"/>
              <c:showVal val="1"/>
              <c:extLst xmlns:c16r2="http://schemas.microsoft.com/office/drawing/2015/06/chart">
                <c:ext xmlns:c15="http://schemas.microsoft.com/office/drawing/2012/chart" uri="{CE6537A1-D6FC-4f65-9D91-7224C49458BB}">
                  <c15:layout>
                    <c:manualLayout>
                      <c:w val="0.27946655820435484"/>
                      <c:h val="0.29588851494559981"/>
                    </c:manualLayout>
                  </c15:layout>
                  <c15:dlblFieldTable/>
                  <c15:showDataLabelsRange val="1"/>
                </c:ext>
                <c:ext xmlns:c16="http://schemas.microsoft.com/office/drawing/2014/chart" uri="{C3380CC4-5D6E-409C-BE32-E72D297353CC}">
                  <c16:uniqueId val="{00000003-E589-DC4B-B016-80686DCE2A6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Val val="1"/>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showDataLabelsRange val="1"/>
              </c:ext>
            </c:extLst>
          </c:dLbls>
          <c:cat>
            <c:strRef>
              <c:f>Sheet1!$A$2:$A$3</c:f>
              <c:strCache>
                <c:ptCount val="2"/>
                <c:pt idx="0">
                  <c:v>Less than college degree</c:v>
                </c:pt>
                <c:pt idx="1">
                  <c:v>College graduate or more</c:v>
                </c:pt>
              </c:strCache>
            </c:strRef>
          </c:cat>
          <c:val>
            <c:numRef>
              <c:f>Sheet1!$B$2:$B$3</c:f>
              <c:numCache>
                <c:formatCode>0%</c:formatCode>
                <c:ptCount val="2"/>
                <c:pt idx="0">
                  <c:v>0.30000000000000004</c:v>
                </c:pt>
                <c:pt idx="1">
                  <c:v>0.70000000000000007</c:v>
                </c:pt>
              </c:numCache>
            </c:numRef>
          </c:val>
          <c:extLst xmlns:c16r2="http://schemas.microsoft.com/office/drawing/2015/06/chart">
            <c:ext xmlns:c15="http://schemas.microsoft.com/office/drawing/2012/chart" uri="{02D57815-91ED-43cb-92C2-25804820EDAC}">
              <c15:datalabelsRange>
                <c15:f>Sheet1!$A$2:$A$3</c15:f>
                <c15:dlblRangeCache>
                  <c:ptCount val="2"/>
                  <c:pt idx="0">
                    <c:v>Less than college degree</c:v>
                  </c:pt>
                  <c:pt idx="1">
                    <c:v>College graduate or more</c:v>
                  </c:pt>
                </c15:dlblRangeCache>
              </c15:datalabelsRange>
            </c:ext>
            <c:ext xmlns:c16="http://schemas.microsoft.com/office/drawing/2014/chart" uri="{C3380CC4-5D6E-409C-BE32-E72D297353CC}">
              <c16:uniqueId val="{00000006-E589-DC4B-B016-80686DCE2A66}"/>
            </c:ext>
          </c:extLst>
        </c:ser>
        <c:dLbls>
          <c:showVal val="1"/>
        </c:dLbls>
        <c:firstSliceAng val="0"/>
      </c:pie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chemeClr val="tx1"/>
              </a:solidFill>
              <a:ln>
                <a:noFill/>
              </a:ln>
              <a:effectLst/>
            </c:spPr>
            <c:extLst xmlns:c16r2="http://schemas.microsoft.com/office/drawing/2015/06/chart">
              <c:ext xmlns:c16="http://schemas.microsoft.com/office/drawing/2014/chart" uri="{C3380CC4-5D6E-409C-BE32-E72D297353CC}">
                <c16:uniqueId val="{00000001-A02F-F447-85C7-3344B3CB6710}"/>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Mindanao</c:v>
                </c:pt>
                <c:pt idx="1">
                  <c:v>Metro Manilla</c:v>
                </c:pt>
                <c:pt idx="2">
                  <c:v>College degree</c:v>
                </c:pt>
                <c:pt idx="3">
                  <c:v>Male</c:v>
                </c:pt>
                <c:pt idx="4">
                  <c:v>PHP 50K+</c:v>
                </c:pt>
                <c:pt idx="5">
                  <c:v>18-29</c:v>
                </c:pt>
                <c:pt idx="6">
                  <c:v>Overall</c:v>
                </c:pt>
                <c:pt idx="7">
                  <c:v>Less than PHP 30k</c:v>
                </c:pt>
                <c:pt idx="8">
                  <c:v>30-44</c:v>
                </c:pt>
                <c:pt idx="9">
                  <c:v>Cigarette users</c:v>
                </c:pt>
                <c:pt idx="10">
                  <c:v>PHP 30k-49k</c:v>
                </c:pt>
                <c:pt idx="11">
                  <c:v>45+</c:v>
                </c:pt>
                <c:pt idx="12">
                  <c:v>Less than college degree</c:v>
                </c:pt>
                <c:pt idx="13">
                  <c:v>Female</c:v>
                </c:pt>
                <c:pt idx="14">
                  <c:v>Visayas</c:v>
                </c:pt>
                <c:pt idx="15">
                  <c:v>Central Luzon+North Luzon</c:v>
                </c:pt>
                <c:pt idx="16">
                  <c:v>South Luzon</c:v>
                </c:pt>
              </c:strCache>
            </c:strRef>
          </c:cat>
          <c:val>
            <c:numRef>
              <c:f>Sheet1!$B$2:$B$18</c:f>
              <c:numCache>
                <c:formatCode>0%</c:formatCode>
                <c:ptCount val="17"/>
                <c:pt idx="0">
                  <c:v>0.66000000000000014</c:v>
                </c:pt>
                <c:pt idx="1">
                  <c:v>0.77000000000000013</c:v>
                </c:pt>
                <c:pt idx="2">
                  <c:v>0.8</c:v>
                </c:pt>
                <c:pt idx="3">
                  <c:v>0.8</c:v>
                </c:pt>
                <c:pt idx="4">
                  <c:v>0.81</c:v>
                </c:pt>
                <c:pt idx="5">
                  <c:v>0.81</c:v>
                </c:pt>
                <c:pt idx="6">
                  <c:v>0.83000000000000007</c:v>
                </c:pt>
                <c:pt idx="7">
                  <c:v>0.83000000000000007</c:v>
                </c:pt>
                <c:pt idx="8">
                  <c:v>0.83000000000000007</c:v>
                </c:pt>
                <c:pt idx="9">
                  <c:v>0.84000000000000008</c:v>
                </c:pt>
                <c:pt idx="10">
                  <c:v>0.85000000000000009</c:v>
                </c:pt>
                <c:pt idx="11">
                  <c:v>0.85000000000000009</c:v>
                </c:pt>
                <c:pt idx="12">
                  <c:v>0.89</c:v>
                </c:pt>
                <c:pt idx="13">
                  <c:v>0.9</c:v>
                </c:pt>
                <c:pt idx="14">
                  <c:v>0.9</c:v>
                </c:pt>
                <c:pt idx="15">
                  <c:v>0.92</c:v>
                </c:pt>
                <c:pt idx="16">
                  <c:v>0.92</c:v>
                </c:pt>
              </c:numCache>
            </c:numRef>
          </c:val>
          <c:extLst xmlns:c16r2="http://schemas.microsoft.com/office/drawing/2015/06/chart">
            <c:ext xmlns:c16="http://schemas.microsoft.com/office/drawing/2014/chart" uri="{C3380CC4-5D6E-409C-BE32-E72D297353CC}">
              <c16:uniqueId val="{00000002-A02F-F447-85C7-3344B3CB6710}"/>
            </c:ext>
          </c:extLst>
        </c:ser>
        <c:dLbls/>
        <c:gapWidth val="130"/>
        <c:axId val="145280000"/>
        <c:axId val="145179392"/>
      </c:barChart>
      <c:catAx>
        <c:axId val="145280000"/>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5179392"/>
        <c:crosses val="autoZero"/>
        <c:auto val="1"/>
        <c:lblAlgn val="ctr"/>
        <c:lblOffset val="100"/>
      </c:catAx>
      <c:valAx>
        <c:axId val="145179392"/>
        <c:scaling>
          <c:orientation val="minMax"/>
          <c:max val="1"/>
        </c:scaling>
        <c:delete val="1"/>
        <c:axPos val="b"/>
        <c:numFmt formatCode="0%" sourceLinked="1"/>
        <c:majorTickMark val="none"/>
        <c:tickLblPos val="none"/>
        <c:crossAx val="145280000"/>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0.49838757095068592"/>
          <c:y val="8.9260887622004723E-2"/>
          <c:w val="0.48916239526450456"/>
          <c:h val="0.88727416332995157"/>
        </c:manualLayout>
      </c:layout>
      <c:barChart>
        <c:barDir val="bar"/>
        <c:grouping val="stacked"/>
        <c:ser>
          <c:idx val="0"/>
          <c:order val="0"/>
          <c:tx>
            <c:strRef>
              <c:f>Sheet1!$B$1</c:f>
              <c:strCache>
                <c:ptCount val="1"/>
                <c:pt idx="0">
                  <c:v>Agree</c:v>
                </c:pt>
              </c:strCache>
            </c:strRef>
          </c:tx>
          <c:spPr>
            <a:solidFill>
              <a:srgbClr val="3C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0"/>
              <c:layout>
                <c:manualLayout>
                  <c:x val="1.4328106301010385E-2"/>
                  <c:y val="-1.0637622514336731E-16"/>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B1C2-B744-B7F8-2AD931A490B8}"/>
                </c:ext>
              </c:extLst>
            </c:dLbl>
            <c:dLbl>
              <c:idx val="1"/>
              <c:layout>
                <c:manualLayout>
                  <c:x val="1.4328106301010385E-2"/>
                  <c:y val="-1.0637622514336731E-16"/>
                </c:manualLayout>
              </c:layout>
              <c:spPr>
                <a:noFill/>
                <a:ln>
                  <a:noFill/>
                </a:ln>
                <a:effectLst/>
              </c:spPr>
              <c:txPr>
                <a:bodyPr wrap="square" lIns="38100" tIns="19050" rIns="38100" bIns="19050" anchor="ctr">
                  <a:spAutoFit/>
                </a:bodyPr>
                <a:lstStyle/>
                <a:p>
                  <a:pPr>
                    <a:defRPr sz="1200" b="1">
                      <a:solidFill>
                        <a:srgbClr val="595959"/>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1C2-B744-B7F8-2AD931A490B8}"/>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Sheet1!$A$2:$A$8</c:f>
              <c:strCache>
                <c:ptCount val="7"/>
                <c:pt idx="0">
                  <c:v>Other </c:v>
                </c:pt>
                <c:pt idx="1">
                  <c:v>Don’t know</c:v>
                </c:pt>
                <c:pt idx="2">
                  <c:v>Stop using smoke-free alternative products altogether</c:v>
                </c:pt>
                <c:pt idx="3">
                  <c:v>Switch from smoke-free alternative products to cigarettes</c:v>
                </c:pt>
                <c:pt idx="4">
                  <c:v>Reduce my usage of smoke-free alternative products</c:v>
                </c:pt>
                <c:pt idx="5">
                  <c:v>Switch to plain tobacco or plain menthol flavor smoke-free alternative products</c:v>
                </c:pt>
                <c:pt idx="6">
                  <c:v>Purchase flavored smoke-free alternative products online or from other countries</c:v>
                </c:pt>
              </c:strCache>
            </c:strRef>
          </c:cat>
          <c:val>
            <c:numRef>
              <c:f>Sheet1!$B$2:$B$8</c:f>
              <c:numCache>
                <c:formatCode>0%</c:formatCode>
                <c:ptCount val="7"/>
                <c:pt idx="0">
                  <c:v>0</c:v>
                </c:pt>
                <c:pt idx="1">
                  <c:v>1.0000000000000002E-2</c:v>
                </c:pt>
                <c:pt idx="2">
                  <c:v>0.14000000000000001</c:v>
                </c:pt>
                <c:pt idx="3">
                  <c:v>9.0000000000000011E-2</c:v>
                </c:pt>
                <c:pt idx="4">
                  <c:v>0.27</c:v>
                </c:pt>
                <c:pt idx="5">
                  <c:v>0.31000000000000005</c:v>
                </c:pt>
                <c:pt idx="6">
                  <c:v>0.18000000000000002</c:v>
                </c:pt>
              </c:numCache>
            </c:numRef>
          </c:val>
          <c:extLst xmlns:c16r2="http://schemas.microsoft.com/office/drawing/2015/06/chart">
            <c:ext xmlns:c16="http://schemas.microsoft.com/office/drawing/2014/chart" uri="{C3380CC4-5D6E-409C-BE32-E72D297353CC}">
              <c16:uniqueId val="{00000002-B1C2-B744-B7F8-2AD931A490B8}"/>
            </c:ext>
          </c:extLst>
        </c:ser>
        <c:dLbls>
          <c:showVal val="1"/>
        </c:dLbls>
        <c:gapWidth val="100"/>
        <c:overlap val="100"/>
        <c:axId val="145420672"/>
        <c:axId val="145418880"/>
      </c:barChart>
      <c:valAx>
        <c:axId val="145418880"/>
        <c:scaling>
          <c:orientation val="minMax"/>
          <c:max val="1"/>
        </c:scaling>
        <c:delete val="1"/>
        <c:axPos val="b"/>
        <c:numFmt formatCode="0%" sourceLinked="1"/>
        <c:tickLblPos val="none"/>
        <c:crossAx val="145420672"/>
        <c:crosses val="autoZero"/>
        <c:crossBetween val="between"/>
      </c:valAx>
      <c:catAx>
        <c:axId val="145420672"/>
        <c:scaling>
          <c:orientation val="minMax"/>
        </c:scaling>
        <c:axPos val="l"/>
        <c:numFmt formatCode="General" sourceLinked="1"/>
        <c:majorTickMark val="none"/>
        <c:tickLblPos val="nextTo"/>
        <c:spPr>
          <a:ln>
            <a:solidFill>
              <a:srgbClr val="C7C8CC"/>
            </a:solidFill>
          </a:ln>
        </c:spPr>
        <c:txPr>
          <a:bodyPr/>
          <a:lstStyle/>
          <a:p>
            <a:pPr>
              <a:defRPr sz="1100"/>
            </a:pPr>
            <a:endParaRPr lang="en-US"/>
          </a:p>
        </c:txPr>
        <c:crossAx val="145418880"/>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n-US" sz="1200" b="1" i="0" baseline="0" dirty="0">
                <a:effectLst/>
                <a:latin typeface="Arial" panose="020B0604020202020204" pitchFamily="34" charset="0"/>
                <a:cs typeface="Arial" panose="020B0604020202020204" pitchFamily="34" charset="0"/>
              </a:rPr>
              <a:t>Q: I know it is still a long way off, but how likely are you to vote in the upcoming General Election on May 9, 2022? </a:t>
            </a:r>
            <a:endParaRPr lang="en-US" sz="1200" dirty="0">
              <a:effectLst/>
              <a:latin typeface="Arial" panose="020B0604020202020204" pitchFamily="34" charset="0"/>
              <a:cs typeface="Arial" panose="020B0604020202020204" pitchFamily="34" charset="0"/>
            </a:endParaRPr>
          </a:p>
        </c:rich>
      </c:tx>
      <c:spPr>
        <a:noFill/>
        <a:ln>
          <a:noFill/>
        </a:ln>
        <a:effectLst/>
      </c:spPr>
    </c:title>
    <c:plotArea>
      <c:layout>
        <c:manualLayout>
          <c:layoutTarget val="inner"/>
          <c:xMode val="edge"/>
          <c:yMode val="edge"/>
          <c:x val="2.5888842538944926E-2"/>
          <c:y val="0.11656220033074922"/>
          <c:w val="0.97411115746105503"/>
          <c:h val="0.73363972719366355"/>
        </c:manualLayout>
      </c:layout>
      <c:barChart>
        <c:barDir val="col"/>
        <c:grouping val="clustered"/>
        <c:ser>
          <c:idx val="0"/>
          <c:order val="0"/>
          <c:tx>
            <c:strRef>
              <c:f>Sheet1!$B$1</c:f>
              <c:strCache>
                <c:ptCount val="1"/>
                <c:pt idx="0">
                  <c:v>Overall</c:v>
                </c:pt>
              </c:strCache>
            </c:strRef>
          </c:tx>
          <c:spPr>
            <a:solidFill>
              <a:srgbClr val="3CB0F0"/>
            </a:solidFill>
            <a:ln>
              <a:noFill/>
            </a:ln>
            <a:effectLst/>
          </c:spPr>
          <c:dLbls>
            <c:dLbl>
              <c:idx val="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ct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Likely</c:v>
                </c:pt>
                <c:pt idx="1">
                  <c:v>Unlikely</c:v>
                </c:pt>
                <c:pt idx="2">
                  <c:v>Don't know</c:v>
                </c:pt>
              </c:strCache>
            </c:strRef>
          </c:cat>
          <c:val>
            <c:numRef>
              <c:f>Sheet1!$B$2:$B$4</c:f>
              <c:numCache>
                <c:formatCode>0%</c:formatCode>
                <c:ptCount val="3"/>
                <c:pt idx="0">
                  <c:v>0.97000000000000008</c:v>
                </c:pt>
                <c:pt idx="1">
                  <c:v>2.0000000000000004E-2</c:v>
                </c:pt>
                <c:pt idx="2">
                  <c:v>1.0000000000000002E-2</c:v>
                </c:pt>
              </c:numCache>
            </c:numRef>
          </c:val>
          <c:extLst xmlns:c16r2="http://schemas.microsoft.com/office/drawing/2015/06/chart">
            <c:ext xmlns:c16="http://schemas.microsoft.com/office/drawing/2014/chart" uri="{C3380CC4-5D6E-409C-BE32-E72D297353CC}">
              <c16:uniqueId val="{00000000-C1D9-0542-8A5A-6434368EA103}"/>
            </c:ext>
          </c:extLst>
        </c:ser>
        <c:dLbls>
          <c:showVal val="1"/>
        </c:dLbls>
        <c:gapWidth val="78"/>
        <c:axId val="145681024"/>
        <c:axId val="145691008"/>
      </c:barChart>
      <c:catAx>
        <c:axId val="145681024"/>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5691008"/>
        <c:crosses val="autoZero"/>
        <c:auto val="1"/>
        <c:lblAlgn val="ctr"/>
        <c:lblOffset val="100"/>
      </c:catAx>
      <c:valAx>
        <c:axId val="145691008"/>
        <c:scaling>
          <c:orientation val="minMax"/>
        </c:scaling>
        <c:delete val="1"/>
        <c:axPos val="l"/>
        <c:numFmt formatCode="0%" sourceLinked="1"/>
        <c:majorTickMark val="none"/>
        <c:tickLblPos val="none"/>
        <c:crossAx val="145681024"/>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33.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n-US" sz="1200" b="1" i="0" baseline="0" dirty="0">
                <a:effectLst/>
              </a:rPr>
              <a:t>Q: And, if the presidential election were being held today, for whom would you vote?</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n-US" sz="1200" b="1" i="0" baseline="0" dirty="0">
                <a:effectLst/>
              </a:rPr>
              <a:t> </a:t>
            </a:r>
          </a:p>
          <a:p>
            <a:pPr marL="0" marR="0" lvl="0" indent="0" algn="ctr" defTabSz="914400" rtl="0" eaLnBrk="1" fontAlgn="auto" latinLnBrk="0" hangingPunct="1">
              <a:lnSpc>
                <a:spcPct val="100000"/>
              </a:lnSpc>
              <a:spcBef>
                <a:spcPts val="0"/>
              </a:spcBef>
              <a:spcAft>
                <a:spcPts val="0"/>
              </a:spcAft>
              <a:buClrTx/>
              <a:buSzTx/>
              <a:buFontTx/>
              <a:buNone/>
              <a:tabLst/>
              <a:defRPr sz="120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endParaRPr lang="en-US" sz="1200" dirty="0">
              <a:effectLst/>
            </a:endParaRPr>
          </a:p>
        </c:rich>
      </c:tx>
      <c:layout>
        <c:manualLayout>
          <c:xMode val="edge"/>
          <c:yMode val="edge"/>
          <c:x val="0.11157905816872669"/>
          <c:y val="2.529821012175412E-3"/>
        </c:manualLayout>
      </c:layout>
      <c:spPr>
        <a:noFill/>
        <a:ln>
          <a:noFill/>
        </a:ln>
        <a:effectLst/>
      </c:spPr>
    </c:title>
    <c:plotArea>
      <c:layout>
        <c:manualLayout>
          <c:layoutTarget val="inner"/>
          <c:xMode val="edge"/>
          <c:yMode val="edge"/>
          <c:x val="0.47776682140052895"/>
          <c:y val="0.10138327425769676"/>
          <c:w val="0.52223317859947105"/>
          <c:h val="0.8171238205954523"/>
        </c:manualLayout>
      </c:layout>
      <c:barChart>
        <c:barDir val="bar"/>
        <c:grouping val="clustered"/>
        <c:ser>
          <c:idx val="0"/>
          <c:order val="0"/>
          <c:tx>
            <c:strRef>
              <c:f>Sheet1!$B$1</c:f>
              <c:strCache>
                <c:ptCount val="1"/>
                <c:pt idx="0">
                  <c:v>Overall</c:v>
                </c:pt>
              </c:strCache>
            </c:strRef>
          </c:tx>
          <c:spPr>
            <a:solidFill>
              <a:srgbClr val="3CB0F0"/>
            </a:solidFill>
            <a:ln>
              <a:noFill/>
            </a:ln>
            <a:effectLst/>
          </c:spPr>
          <c:dLbls>
            <c:dLbl>
              <c:idx val="1"/>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CF0F-C743-B57D-5E82EB0594C9}"/>
                </c:ext>
              </c:extLst>
            </c:dLbl>
            <c:dLbl>
              <c:idx val="2"/>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Val val="1"/>
              <c:separator>, </c:separator>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3451-364D-803D-B5EA7AD68DBE}"/>
                </c:ext>
              </c:extLst>
            </c:dLbl>
            <c:dLbl>
              <c:idx val="3"/>
              <c:layout>
                <c:manualLayout>
                  <c:x val="-1.0277147750052028E-2"/>
                  <c:y val="-9.2759032219509515E-17"/>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3451-364D-803D-B5EA7AD68DBE}"/>
                </c:ext>
              </c:extLst>
            </c:dLbl>
            <c:dLbl>
              <c:idx val="4"/>
              <c:layout>
                <c:manualLayout>
                  <c:x val="-1.0277147750052028E-2"/>
                  <c:y val="0"/>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3451-364D-803D-B5EA7AD68DBE}"/>
                </c:ext>
              </c:extLst>
            </c:dLbl>
            <c:dLbl>
              <c:idx val="5"/>
              <c:layout>
                <c:manualLayout>
                  <c:x val="-1.1139985623075131E-2"/>
                  <c:y val="0"/>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3451-364D-803D-B5EA7AD68DBE}"/>
                </c:ext>
              </c:extLst>
            </c:dLbl>
            <c:dLbl>
              <c:idx val="6"/>
              <c:layout>
                <c:manualLayout>
                  <c:x val="-1.8661463447900884E-3"/>
                  <c:y val="-9.2759032219509515E-17"/>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8646-7148-9A2B-456EBCADCA8D}"/>
                </c:ext>
              </c:extLst>
            </c:dLbl>
            <c:dLbl>
              <c:idx val="7"/>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dLbl>
              <c:idx val="8"/>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dLbl>
              <c:idx val="9"/>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dLbl>
              <c:idx val="1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dLbl>
              <c:idx val="11"/>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dLbl>
              <c:idx val="12"/>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ct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Cynthia Villar</c:v>
                </c:pt>
                <c:pt idx="1">
                  <c:v>I would not vote</c:v>
                </c:pt>
                <c:pt idx="2">
                  <c:v>Unsure / undecided</c:v>
                </c:pt>
                <c:pt idx="3">
                  <c:v>Bong Go </c:v>
                </c:pt>
                <c:pt idx="4">
                  <c:v>Richard “Dick” Gordon</c:v>
                </c:pt>
                <c:pt idx="5">
                  <c:v>Vincente “Tito” Sotto III </c:v>
                </c:pt>
                <c:pt idx="6">
                  <c:v>Grace Poe</c:v>
                </c:pt>
                <c:pt idx="7">
                  <c:v>Manny Pacquiao</c:v>
                </c:pt>
                <c:pt idx="8">
                  <c:v>Ping Lacson</c:v>
                </c:pt>
                <c:pt idx="9">
                  <c:v>Maria Leonor Robredo </c:v>
                </c:pt>
                <c:pt idx="10">
                  <c:v>Isko Moreno</c:v>
                </c:pt>
                <c:pt idx="11">
                  <c:v>Ferdinand “Bongbong” Marcos Jr.</c:v>
                </c:pt>
                <c:pt idx="12">
                  <c:v>Sara Duterte</c:v>
                </c:pt>
              </c:strCache>
            </c:strRef>
          </c:cat>
          <c:val>
            <c:numRef>
              <c:f>Sheet1!$B$2:$B$14</c:f>
              <c:numCache>
                <c:formatCode>0%</c:formatCode>
                <c:ptCount val="13"/>
                <c:pt idx="0">
                  <c:v>0</c:v>
                </c:pt>
                <c:pt idx="1">
                  <c:v>1.0000000000000002E-2</c:v>
                </c:pt>
                <c:pt idx="2">
                  <c:v>0.16</c:v>
                </c:pt>
                <c:pt idx="3">
                  <c:v>1.0000000000000002E-2</c:v>
                </c:pt>
                <c:pt idx="4">
                  <c:v>1.0000000000000002E-2</c:v>
                </c:pt>
                <c:pt idx="5">
                  <c:v>1.0000000000000002E-2</c:v>
                </c:pt>
                <c:pt idx="6">
                  <c:v>2.0000000000000004E-2</c:v>
                </c:pt>
                <c:pt idx="7">
                  <c:v>4.0000000000000008E-2</c:v>
                </c:pt>
                <c:pt idx="8">
                  <c:v>0.05</c:v>
                </c:pt>
                <c:pt idx="9">
                  <c:v>9.0000000000000011E-2</c:v>
                </c:pt>
                <c:pt idx="10">
                  <c:v>0.18000000000000002</c:v>
                </c:pt>
                <c:pt idx="11">
                  <c:v>0.2</c:v>
                </c:pt>
                <c:pt idx="12">
                  <c:v>0.2</c:v>
                </c:pt>
              </c:numCache>
            </c:numRef>
          </c:val>
          <c:extLst xmlns:c16r2="http://schemas.microsoft.com/office/drawing/2015/06/chart">
            <c:ext xmlns:c16="http://schemas.microsoft.com/office/drawing/2014/chart" uri="{C3380CC4-5D6E-409C-BE32-E72D297353CC}">
              <c16:uniqueId val="{00000000-CF0F-C743-B57D-5E82EB0594C9}"/>
            </c:ext>
          </c:extLst>
        </c:ser>
        <c:dLbls>
          <c:showVal val="1"/>
        </c:dLbls>
        <c:gapWidth val="92"/>
        <c:axId val="145805696"/>
        <c:axId val="145807232"/>
      </c:barChart>
      <c:catAx>
        <c:axId val="145805696"/>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5807232"/>
        <c:crosses val="autoZero"/>
        <c:auto val="1"/>
        <c:lblAlgn val="ctr"/>
        <c:lblOffset val="100"/>
      </c:catAx>
      <c:valAx>
        <c:axId val="145807232"/>
        <c:scaling>
          <c:orientation val="minMax"/>
        </c:scaling>
        <c:delete val="1"/>
        <c:axPos val="b"/>
        <c:numFmt formatCode="0%" sourceLinked="1"/>
        <c:majorTickMark val="none"/>
        <c:tickLblPos val="none"/>
        <c:crossAx val="145805696"/>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baseline="0" dirty="0"/>
              <a:t>Monthly </a:t>
            </a:r>
            <a:r>
              <a:rPr lang="en-US" sz="1400" b="1" i="0" u="none" strike="noStrike" baseline="0" dirty="0">
                <a:effectLst/>
              </a:rPr>
              <a:t>Household</a:t>
            </a:r>
            <a:r>
              <a:rPr lang="en-US" sz="1400" b="1" i="0" u="none" strike="noStrike" baseline="0" dirty="0"/>
              <a:t> </a:t>
            </a:r>
            <a:r>
              <a:rPr lang="en-US" dirty="0"/>
              <a:t>Income</a:t>
            </a:r>
          </a:p>
        </c:rich>
      </c:tx>
      <c:layout>
        <c:manualLayout>
          <c:xMode val="edge"/>
          <c:yMode val="edge"/>
          <c:x val="0.18502621314523793"/>
          <c:y val="0"/>
        </c:manualLayout>
      </c:layout>
      <c:spPr>
        <a:noFill/>
        <a:ln>
          <a:noFill/>
        </a:ln>
        <a:effectLst/>
      </c:spPr>
    </c:title>
    <c:plotArea>
      <c:layout>
        <c:manualLayout>
          <c:layoutTarget val="inner"/>
          <c:xMode val="edge"/>
          <c:yMode val="edge"/>
          <c:x val="0.14958926836499273"/>
          <c:y val="0.16930626060246487"/>
          <c:w val="0.67546669402565174"/>
          <c:h val="0.74263658062128324"/>
        </c:manualLayout>
      </c:layout>
      <c:pieChart>
        <c:varyColors val="1"/>
        <c:ser>
          <c:idx val="0"/>
          <c:order val="0"/>
          <c:tx>
            <c:strRef>
              <c:f>Sheet1!$B$1</c:f>
              <c:strCache>
                <c:ptCount val="1"/>
                <c:pt idx="0">
                  <c:v>Geography</c:v>
                </c:pt>
              </c:strCache>
            </c:strRef>
          </c:tx>
          <c:spPr>
            <a:solidFill>
              <a:srgbClr val="7030A0"/>
            </a:solidFill>
          </c:spPr>
          <c:dPt>
            <c:idx val="0"/>
            <c:spPr>
              <a:solidFill>
                <a:srgbClr val="3CB0F0"/>
              </a:solidFill>
              <a:ln w="19050">
                <a:solidFill>
                  <a:schemeClr val="lt1"/>
                </a:solidFill>
              </a:ln>
              <a:effectLst/>
            </c:spPr>
            <c:extLst xmlns:c16r2="http://schemas.microsoft.com/office/drawing/2015/06/chart">
              <c:ext xmlns:c16="http://schemas.microsoft.com/office/drawing/2014/chart" uri="{C3380CC4-5D6E-409C-BE32-E72D297353CC}">
                <c16:uniqueId val="{00000001-64CC-A240-A32D-20CB6D8B8A43}"/>
              </c:ext>
            </c:extLst>
          </c:dPt>
          <c:dPt>
            <c:idx val="1"/>
            <c:spPr>
              <a:solidFill>
                <a:srgbClr val="7030A0"/>
              </a:solidFill>
              <a:ln w="19050">
                <a:solidFill>
                  <a:schemeClr val="lt1"/>
                </a:solidFill>
              </a:ln>
              <a:effectLst/>
            </c:spPr>
            <c:extLst xmlns:c16r2="http://schemas.microsoft.com/office/drawing/2015/06/chart">
              <c:ext xmlns:c16="http://schemas.microsoft.com/office/drawing/2014/chart" uri="{C3380CC4-5D6E-409C-BE32-E72D297353CC}">
                <c16:uniqueId val="{00000003-64CC-A240-A32D-20CB6D8B8A43}"/>
              </c:ext>
            </c:extLst>
          </c:dPt>
          <c:dPt>
            <c:idx val="2"/>
            <c:spPr>
              <a:solidFill>
                <a:schemeClr val="bg1">
                  <a:lumMod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64CC-A240-A32D-20CB6D8B8A43}"/>
              </c:ext>
            </c:extLst>
          </c:dPt>
          <c:dLbls>
            <c:dLbl>
              <c:idx val="0"/>
              <c:layout>
                <c:manualLayout>
                  <c:x val="-0.18130043780461672"/>
                  <c:y val="0.18597355615804001"/>
                </c:manualLayout>
              </c:layout>
              <c:tx>
                <c:rich>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Arial" panose="020B0604020202020204" pitchFamily="34" charset="0"/>
                        <a:ea typeface="+mn-ea"/>
                        <a:cs typeface="Arial" panose="020B0604020202020204" pitchFamily="34" charset="0"/>
                      </a:defRPr>
                    </a:pPr>
                    <a:fld id="{AD6658D3-6B49-A844-B4FF-EFF598AFF038}" type="CELLRANGE">
                      <a:rPr lang="en-US" sz="110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[CELLRANGE]</a:t>
                    </a:fld>
                    <a:r>
                      <a:rPr lang="en-US" sz="1100" baseline="0" dirty="0">
                        <a:solidFill>
                          <a:schemeClr val="bg1"/>
                        </a:solidFill>
                      </a:rPr>
                      <a:t>, </a:t>
                    </a:r>
                  </a:p>
                  <a:p>
                    <a:pPr>
                      <a:defRPr sz="1100" b="0" i="0" u="none" strike="noStrike" kern="1200" baseline="0">
                        <a:solidFill>
                          <a:schemeClr val="bg1"/>
                        </a:solidFill>
                        <a:latin typeface="Arial" panose="020B0604020202020204" pitchFamily="34" charset="0"/>
                        <a:ea typeface="+mn-ea"/>
                        <a:cs typeface="Arial" panose="020B0604020202020204" pitchFamily="34" charset="0"/>
                      </a:defRPr>
                    </a:pPr>
                    <a:fld id="{560579C2-2409-9941-920D-00827321F41C}" type="VALUE">
                      <a:rPr lang="en-US" sz="1100" baseline="0" smtClean="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[VALUE]</a:t>
                    </a:fld>
                    <a:endParaRPr lang="en-US"/>
                  </a:p>
                </c:rich>
              </c:tx>
              <c:spPr>
                <a:noFill/>
                <a:ln>
                  <a:noFill/>
                </a:ln>
                <a:effectLst/>
              </c:spPr>
              <c:dLblPos val="bestFit"/>
              <c:showVal val="1"/>
              <c:extLst xmlns:c16r2="http://schemas.microsoft.com/office/drawing/2015/06/chart">
                <c:ext xmlns:c15="http://schemas.microsoft.com/office/drawing/2012/chart" uri="{CE6537A1-D6FC-4f65-9D91-7224C49458BB}">
                  <c15:layout>
                    <c:manualLayout>
                      <c:w val="0.38764566560285479"/>
                      <c:h val="0.29588875249581925"/>
                    </c:manualLayout>
                  </c15:layout>
                  <c15:dlblFieldTable/>
                  <c15:showDataLabelsRange val="1"/>
                </c:ext>
                <c:ext xmlns:c16="http://schemas.microsoft.com/office/drawing/2014/chart" uri="{C3380CC4-5D6E-409C-BE32-E72D297353CC}">
                  <c16:uniqueId val="{00000001-64CC-A240-A32D-20CB6D8B8A43}"/>
                </c:ext>
              </c:extLst>
            </c:dLbl>
            <c:dLbl>
              <c:idx val="1"/>
              <c:layout>
                <c:manualLayout>
                  <c:x val="0.13910729626896706"/>
                  <c:y val="-0.12193627401786958"/>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Arial" panose="020B0604020202020204" pitchFamily="34" charset="0"/>
                        <a:ea typeface="+mn-ea"/>
                        <a:cs typeface="Arial" panose="020B0604020202020204" pitchFamily="34" charset="0"/>
                      </a:defRPr>
                    </a:pPr>
                    <a:fld id="{6F6873AA-C356-A24C-92B2-1CD472E3E98C}" type="CELLRANGE">
                      <a:rPr lang="en-US" sz="1100" baseline="0" dirty="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[CELLRANGE]</a:t>
                    </a:fld>
                    <a:r>
                      <a:rPr lang="en-US" sz="1100" baseline="0" dirty="0">
                        <a:solidFill>
                          <a:schemeClr val="bg1"/>
                        </a:solidFill>
                      </a:rPr>
                      <a:t>, </a:t>
                    </a:r>
                    <a:fld id="{6D8F8A93-A3CB-824E-B942-557414182676}" type="VALUE">
                      <a:rPr lang="en-US" sz="1100" baseline="0" dirty="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[VALUE]</a:t>
                    </a:fld>
                    <a:endParaRPr lang="en-US" sz="1100" baseline="0" dirty="0">
                      <a:solidFill>
                        <a:schemeClr val="bg1"/>
                      </a:solidFill>
                    </a:endParaRPr>
                  </a:p>
                </c:rich>
              </c:tx>
              <c:spPr>
                <a:noFill/>
                <a:ln>
                  <a:noFill/>
                </a:ln>
                <a:effectLst/>
              </c:spPr>
              <c:dLblPos val="bestFit"/>
              <c:showVal val="1"/>
              <c:extLst xmlns:c16r2="http://schemas.microsoft.com/office/drawing/2015/06/chart">
                <c:ext xmlns:c15="http://schemas.microsoft.com/office/drawing/2012/chart" uri="{CE6537A1-D6FC-4f65-9D91-7224C49458BB}">
                  <c15:layout>
                    <c:manualLayout>
                      <c:w val="0.46338940586580052"/>
                      <c:h val="0.35986321264821369"/>
                    </c:manualLayout>
                  </c15:layout>
                  <c15:dlblFieldTable/>
                  <c15:showDataLabelsRange val="1"/>
                </c:ext>
                <c:ext xmlns:c16="http://schemas.microsoft.com/office/drawing/2014/chart" uri="{C3380CC4-5D6E-409C-BE32-E72D297353CC}">
                  <c16:uniqueId val="{00000003-64CC-A240-A32D-20CB6D8B8A43}"/>
                </c:ext>
              </c:extLst>
            </c:dLbl>
            <c:dLbl>
              <c:idx val="2"/>
              <c:layout>
                <c:manualLayout>
                  <c:x val="0.19032470417792885"/>
                  <c:y val="0.24791583539595521"/>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Arial" panose="020B0604020202020204" pitchFamily="34" charset="0"/>
                        <a:ea typeface="+mn-ea"/>
                        <a:cs typeface="Arial" panose="020B0604020202020204" pitchFamily="34" charset="0"/>
                      </a:defRPr>
                    </a:pPr>
                    <a:fld id="{7174D2FE-6022-B941-8078-57788F59A488}" type="CELLRANGE">
                      <a:rPr lang="en-US" sz="1100" baseline="0" dirty="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[CELLRANGE]</a:t>
                    </a:fld>
                    <a:r>
                      <a:rPr lang="en-US" sz="1100" baseline="0" dirty="0">
                        <a:solidFill>
                          <a:schemeClr val="bg1"/>
                        </a:solidFill>
                      </a:rPr>
                      <a:t>, </a:t>
                    </a:r>
                    <a:fld id="{C2CC0790-DFB4-1B42-9AEE-14B9C9BABB08}" type="VALUE">
                      <a:rPr lang="en-US" sz="1100" baseline="0" dirty="0">
                        <a:solidFill>
                          <a:schemeClr val="bg1"/>
                        </a:solidFill>
                      </a:rPr>
                      <a:pPr>
                        <a:defRPr sz="1100" b="0" i="0" u="none" strike="noStrike" kern="1200" baseline="0">
                          <a:solidFill>
                            <a:schemeClr val="bg1"/>
                          </a:solidFill>
                          <a:latin typeface="Arial" panose="020B0604020202020204" pitchFamily="34" charset="0"/>
                          <a:ea typeface="+mn-ea"/>
                          <a:cs typeface="Arial" panose="020B0604020202020204" pitchFamily="34" charset="0"/>
                        </a:defRPr>
                      </a:pPr>
                      <a:t>[VALUE]</a:t>
                    </a:fld>
                    <a:endParaRPr lang="en-US" sz="1100" baseline="0" dirty="0">
                      <a:solidFill>
                        <a:schemeClr val="bg1"/>
                      </a:solidFill>
                    </a:endParaRPr>
                  </a:p>
                </c:rich>
              </c:tx>
              <c:spPr>
                <a:noFill/>
                <a:ln>
                  <a:noFill/>
                </a:ln>
                <a:effectLst/>
              </c:spPr>
              <c:dLblPos val="bestFit"/>
              <c:showVal val="1"/>
              <c:extLst xmlns:c16r2="http://schemas.microsoft.com/office/drawing/2015/06/chart">
                <c:ext xmlns:c15="http://schemas.microsoft.com/office/drawing/2012/chart" uri="{CE6537A1-D6FC-4f65-9D91-7224C49458BB}">
                  <c15:layout>
                    <c:manualLayout>
                      <c:w val="0.29483809699758257"/>
                      <c:h val="0.33035132945777196"/>
                    </c:manualLayout>
                  </c15:layout>
                  <c15:dlblFieldTable/>
                  <c15:showDataLabelsRange val="1"/>
                </c:ext>
                <c:ext xmlns:c16="http://schemas.microsoft.com/office/drawing/2014/chart" uri="{C3380CC4-5D6E-409C-BE32-E72D297353CC}">
                  <c16:uniqueId val="{00000005-64CC-A240-A32D-20CB6D8B8A4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595959"/>
                    </a:solidFill>
                    <a:latin typeface="Arial" panose="020B0604020202020204" pitchFamily="34" charset="0"/>
                    <a:ea typeface="+mn-ea"/>
                    <a:cs typeface="Arial" panose="020B0604020202020204" pitchFamily="34" charset="0"/>
                  </a:defRPr>
                </a:pPr>
                <a:endParaRPr lang="en-US"/>
              </a:p>
            </c:txPr>
            <c:dLblPos val="ctr"/>
            <c:showVal val="1"/>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showDataLabelsRange val="1"/>
              </c:ext>
            </c:extLst>
          </c:dLbls>
          <c:cat>
            <c:strRef>
              <c:f>Sheet1!$A$2:$A$4</c:f>
              <c:strCache>
                <c:ptCount val="3"/>
                <c:pt idx="0">
                  <c:v>Under PHP 30,000 </c:v>
                </c:pt>
                <c:pt idx="1">
                  <c:v>PHP 30,000-49,000</c:v>
                </c:pt>
                <c:pt idx="2">
                  <c:v>PHP 50,000 or more </c:v>
                </c:pt>
              </c:strCache>
            </c:strRef>
          </c:cat>
          <c:val>
            <c:numRef>
              <c:f>Sheet1!$B$2:$B$4</c:f>
              <c:numCache>
                <c:formatCode>0%</c:formatCode>
                <c:ptCount val="3"/>
                <c:pt idx="0">
                  <c:v>0.4</c:v>
                </c:pt>
                <c:pt idx="1">
                  <c:v>0.36000000000000004</c:v>
                </c:pt>
                <c:pt idx="2">
                  <c:v>0.25</c:v>
                </c:pt>
              </c:numCache>
            </c:numRef>
          </c:val>
          <c:extLst xmlns:c16r2="http://schemas.microsoft.com/office/drawing/2015/06/chart">
            <c:ext xmlns:c15="http://schemas.microsoft.com/office/drawing/2012/chart" uri="{02D57815-91ED-43cb-92C2-25804820EDAC}">
              <c15:datalabelsRange>
                <c15:f>Sheet1!$A$2:$A$4</c15:f>
                <c15:dlblRangeCache>
                  <c:ptCount val="3"/>
                  <c:pt idx="0">
                    <c:v>Under PHP 30,000 </c:v>
                  </c:pt>
                  <c:pt idx="1">
                    <c:v>PHP 30,000-49,000</c:v>
                  </c:pt>
                  <c:pt idx="2">
                    <c:v>PHP 50,000 or more </c:v>
                  </c:pt>
                </c15:dlblRangeCache>
              </c15:datalabelsRange>
            </c:ext>
            <c:ext xmlns:c16="http://schemas.microsoft.com/office/drawing/2014/chart" uri="{C3380CC4-5D6E-409C-BE32-E72D297353CC}">
              <c16:uniqueId val="{00000006-64CC-A240-A32D-20CB6D8B8A43}"/>
            </c:ext>
          </c:extLst>
        </c:ser>
        <c:dLbls>
          <c:showVal val="1"/>
        </c:dLbls>
        <c:firstSliceAng val="0"/>
      </c:pie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b="1" i="0" u="none" strike="noStrike" baseline="0" dirty="0">
                <a:effectLst/>
              </a:rPr>
              <a:t>Have you ever heard of, or are you aware of, something called an e-cigarette, also referred to as an electronic cigarette or vape? </a:t>
            </a:r>
            <a:r>
              <a:rPr lang="en-US" sz="1200" b="1" i="0" u="none" strike="noStrike" baseline="0" dirty="0"/>
              <a:t> </a:t>
            </a:r>
            <a:endParaRPr lang="en-US" sz="1200" b="1" dirty="0">
              <a:effectLst/>
            </a:endParaRPr>
          </a:p>
        </c:rich>
      </c:tx>
      <c:layout/>
    </c:title>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Sheet1!$A$2:$A$3</c:f>
              <c:strCache>
                <c:ptCount val="2"/>
                <c:pt idx="0">
                  <c:v>Yes</c:v>
                </c:pt>
                <c:pt idx="1">
                  <c:v>No/Don't know</c:v>
                </c:pt>
              </c:strCache>
            </c:strRef>
          </c:cat>
          <c:val>
            <c:numRef>
              <c:f>Sheet1!$B$2:$B$3</c:f>
              <c:numCache>
                <c:formatCode>0%</c:formatCode>
                <c:ptCount val="2"/>
                <c:pt idx="0">
                  <c:v>0.97000000000000008</c:v>
                </c:pt>
                <c:pt idx="1">
                  <c:v>3.0000000000000002E-2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2436608"/>
        <c:axId val="142462976"/>
      </c:barChart>
      <c:catAx>
        <c:axId val="142436608"/>
        <c:scaling>
          <c:orientation val="minMax"/>
        </c:scaling>
        <c:axPos val="b"/>
        <c:numFmt formatCode="General" sourceLinked="1"/>
        <c:majorTickMark val="none"/>
        <c:tickLblPos val="nextTo"/>
        <c:txPr>
          <a:bodyPr/>
          <a:lstStyle/>
          <a:p>
            <a:pPr>
              <a:defRPr sz="1200" b="0"/>
            </a:pPr>
            <a:endParaRPr lang="en-US"/>
          </a:p>
        </c:txPr>
        <c:crossAx val="142462976"/>
        <c:crosses val="autoZero"/>
        <c:auto val="1"/>
        <c:lblAlgn val="ctr"/>
        <c:lblOffset val="100"/>
      </c:catAx>
      <c:valAx>
        <c:axId val="142462976"/>
        <c:scaling>
          <c:orientation val="minMax"/>
          <c:max val="1"/>
        </c:scaling>
        <c:delete val="1"/>
        <c:axPos val="l"/>
        <c:numFmt formatCode="0%" sourceLinked="1"/>
        <c:tickLblPos val="none"/>
        <c:crossAx val="142436608"/>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1680327317996932"/>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chemeClr val="tx1"/>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Central Luzon+North Luzon</c:v>
                </c:pt>
                <c:pt idx="1">
                  <c:v>Less than PHP 30k</c:v>
                </c:pt>
                <c:pt idx="2">
                  <c:v>Smoke-free users</c:v>
                </c:pt>
                <c:pt idx="3">
                  <c:v>Less than college degree</c:v>
                </c:pt>
                <c:pt idx="4">
                  <c:v>18-29</c:v>
                </c:pt>
                <c:pt idx="5">
                  <c:v>Visayas</c:v>
                </c:pt>
                <c:pt idx="6">
                  <c:v>Overall</c:v>
                </c:pt>
                <c:pt idx="7">
                  <c:v>30-44</c:v>
                </c:pt>
                <c:pt idx="8">
                  <c:v>Male</c:v>
                </c:pt>
                <c:pt idx="9">
                  <c:v>South Luzon</c:v>
                </c:pt>
                <c:pt idx="10">
                  <c:v>Cigarette users</c:v>
                </c:pt>
                <c:pt idx="11">
                  <c:v>College degree</c:v>
                </c:pt>
                <c:pt idx="12">
                  <c:v>PHP 30k-49k</c:v>
                </c:pt>
                <c:pt idx="13">
                  <c:v>Female</c:v>
                </c:pt>
                <c:pt idx="14">
                  <c:v>45+</c:v>
                </c:pt>
                <c:pt idx="15">
                  <c:v>Metro Manilla</c:v>
                </c:pt>
                <c:pt idx="16">
                  <c:v>Mindanao</c:v>
                </c:pt>
                <c:pt idx="17">
                  <c:v>PHP 50K+</c:v>
                </c:pt>
              </c:strCache>
            </c:strRef>
          </c:cat>
          <c:val>
            <c:numRef>
              <c:f>Sheet1!$B$2:$B$19</c:f>
              <c:numCache>
                <c:formatCode>0%</c:formatCode>
                <c:ptCount val="18"/>
                <c:pt idx="0">
                  <c:v>0.91</c:v>
                </c:pt>
                <c:pt idx="1">
                  <c:v>0.94000000000000006</c:v>
                </c:pt>
                <c:pt idx="2">
                  <c:v>0.95000000000000007</c:v>
                </c:pt>
                <c:pt idx="3">
                  <c:v>0.95000000000000007</c:v>
                </c:pt>
                <c:pt idx="4">
                  <c:v>0.95000000000000007</c:v>
                </c:pt>
                <c:pt idx="5">
                  <c:v>0.96000000000000008</c:v>
                </c:pt>
                <c:pt idx="6">
                  <c:v>0.97000000000000008</c:v>
                </c:pt>
                <c:pt idx="7">
                  <c:v>0.97000000000000008</c:v>
                </c:pt>
                <c:pt idx="8">
                  <c:v>0.97000000000000008</c:v>
                </c:pt>
                <c:pt idx="9">
                  <c:v>0.97000000000000008</c:v>
                </c:pt>
                <c:pt idx="10">
                  <c:v>0.98</c:v>
                </c:pt>
                <c:pt idx="11">
                  <c:v>0.98</c:v>
                </c:pt>
                <c:pt idx="12">
                  <c:v>0.98</c:v>
                </c:pt>
                <c:pt idx="13">
                  <c:v>0.98</c:v>
                </c:pt>
                <c:pt idx="14">
                  <c:v>0.99</c:v>
                </c:pt>
                <c:pt idx="15">
                  <c:v>0.99</c:v>
                </c:pt>
                <c:pt idx="16">
                  <c:v>0.99</c:v>
                </c:pt>
                <c:pt idx="17">
                  <c:v>1</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42378112"/>
        <c:axId val="142379648"/>
      </c:barChart>
      <c:catAx>
        <c:axId val="142378112"/>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379648"/>
        <c:crosses val="autoZero"/>
        <c:auto val="1"/>
        <c:lblAlgn val="ctr"/>
        <c:lblOffset val="100"/>
      </c:catAx>
      <c:valAx>
        <c:axId val="142379648"/>
        <c:scaling>
          <c:orientation val="minMax"/>
          <c:max val="1"/>
        </c:scaling>
        <c:delete val="1"/>
        <c:axPos val="b"/>
        <c:numFmt formatCode="0%" sourceLinked="1"/>
        <c:majorTickMark val="none"/>
        <c:tickLblPos val="none"/>
        <c:crossAx val="142378112"/>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rgbClr val="595959"/>
                </a:solidFill>
                <a:latin typeface="Arial"/>
                <a:ea typeface="+mn-ea"/>
                <a:cs typeface="Arial"/>
              </a:defRPr>
            </a:pPr>
            <a:r>
              <a:rPr lang="en-US" sz="1200" b="1" i="0" baseline="0" dirty="0">
                <a:effectLst/>
              </a:rPr>
              <a:t>Q: </a:t>
            </a:r>
            <a:r>
              <a:rPr lang="en-US" sz="1200" b="1" i="0" u="none" strike="noStrike" baseline="0" dirty="0">
                <a:effectLst/>
              </a:rPr>
              <a:t>Have you ever heard of, or are you aware of, products that heat tobacco instead of burning it, also referred to as a heat-not-burn tobacco product or heated tobacco product?</a:t>
            </a:r>
          </a:p>
        </c:rich>
      </c:tx>
      <c:layout/>
    </c:title>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2.3119236460819913E-3"/>
                  <c:y val="6.0850579388363364E-2"/>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0.43000000000000005</c:v>
                </c:pt>
                <c:pt idx="1">
                  <c:v>0.47000000000000003</c:v>
                </c:pt>
                <c:pt idx="2">
                  <c:v>0.1</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2649984"/>
        <c:axId val="142668160"/>
      </c:barChart>
      <c:catAx>
        <c:axId val="142649984"/>
        <c:scaling>
          <c:orientation val="minMax"/>
        </c:scaling>
        <c:axPos val="b"/>
        <c:numFmt formatCode="General" sourceLinked="1"/>
        <c:majorTickMark val="none"/>
        <c:tickLblPos val="nextTo"/>
        <c:txPr>
          <a:bodyPr/>
          <a:lstStyle/>
          <a:p>
            <a:pPr>
              <a:defRPr sz="1200" b="0"/>
            </a:pPr>
            <a:endParaRPr lang="en-US"/>
          </a:p>
        </c:txPr>
        <c:crossAx val="142668160"/>
        <c:crosses val="autoZero"/>
        <c:auto val="1"/>
        <c:lblAlgn val="ctr"/>
        <c:lblOffset val="100"/>
      </c:catAx>
      <c:valAx>
        <c:axId val="142668160"/>
        <c:scaling>
          <c:orientation val="minMax"/>
          <c:max val="1"/>
        </c:scaling>
        <c:delete val="1"/>
        <c:axPos val="l"/>
        <c:numFmt formatCode="0%" sourceLinked="1"/>
        <c:tickLblPos val="none"/>
        <c:crossAx val="142649984"/>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6524491271968125"/>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4E02-9B4A-8BC8-9D93AB21861E}"/>
              </c:ext>
            </c:extLst>
          </c:dPt>
          <c:dPt>
            <c:idx val="7"/>
            <c:spPr>
              <a:solidFill>
                <a:schemeClr val="tx1"/>
              </a:solidFill>
              <a:ln>
                <a:noFill/>
              </a:ln>
              <a:effectLst/>
            </c:spPr>
            <c:extLst xmlns:c16r2="http://schemas.microsoft.com/office/drawing/2015/06/chart">
              <c:ext xmlns:c16="http://schemas.microsoft.com/office/drawing/2014/chart" uri="{C3380CC4-5D6E-409C-BE32-E72D297353CC}">
                <c16:uniqueId val="{00000003-C0D9-F34F-8530-B517F8CD7453}"/>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Sheet1!$A$2:$A$19</c:f>
              <c:strCache>
                <c:ptCount val="18"/>
                <c:pt idx="0">
                  <c:v>Less than college degree</c:v>
                </c:pt>
                <c:pt idx="1">
                  <c:v>45+</c:v>
                </c:pt>
                <c:pt idx="2">
                  <c:v>Less than PHP 30k</c:v>
                </c:pt>
                <c:pt idx="3">
                  <c:v>Mindanao</c:v>
                </c:pt>
                <c:pt idx="4">
                  <c:v>South Luzon</c:v>
                </c:pt>
                <c:pt idx="5">
                  <c:v>Male</c:v>
                </c:pt>
                <c:pt idx="6">
                  <c:v>Cigarette users</c:v>
                </c:pt>
                <c:pt idx="7">
                  <c:v>Overall</c:v>
                </c:pt>
                <c:pt idx="8">
                  <c:v>30-44</c:v>
                </c:pt>
                <c:pt idx="9">
                  <c:v>Visayas</c:v>
                </c:pt>
                <c:pt idx="10">
                  <c:v>Metro Manilla</c:v>
                </c:pt>
                <c:pt idx="11">
                  <c:v>College degree</c:v>
                </c:pt>
                <c:pt idx="12">
                  <c:v>PHP 50K+</c:v>
                </c:pt>
                <c:pt idx="13">
                  <c:v>PHP 30k-49k</c:v>
                </c:pt>
                <c:pt idx="14">
                  <c:v>Female</c:v>
                </c:pt>
                <c:pt idx="15">
                  <c:v>18-29</c:v>
                </c:pt>
                <c:pt idx="16">
                  <c:v>Central Luzon+North Luzon</c:v>
                </c:pt>
                <c:pt idx="17">
                  <c:v>Smoke-free users</c:v>
                </c:pt>
              </c:strCache>
            </c:strRef>
          </c:cat>
          <c:val>
            <c:numRef>
              <c:f>Sheet1!$B$2:$B$19</c:f>
              <c:numCache>
                <c:formatCode>0%</c:formatCode>
                <c:ptCount val="18"/>
                <c:pt idx="0">
                  <c:v>0.35000000000000003</c:v>
                </c:pt>
                <c:pt idx="1">
                  <c:v>0.35000000000000003</c:v>
                </c:pt>
                <c:pt idx="2">
                  <c:v>0.37000000000000005</c:v>
                </c:pt>
                <c:pt idx="3">
                  <c:v>0.37000000000000005</c:v>
                </c:pt>
                <c:pt idx="4">
                  <c:v>0.4</c:v>
                </c:pt>
                <c:pt idx="5">
                  <c:v>0.41000000000000003</c:v>
                </c:pt>
                <c:pt idx="6">
                  <c:v>0.42000000000000004</c:v>
                </c:pt>
                <c:pt idx="7">
                  <c:v>0.43000000000000005</c:v>
                </c:pt>
                <c:pt idx="8">
                  <c:v>0.43000000000000005</c:v>
                </c:pt>
                <c:pt idx="9">
                  <c:v>0.43000000000000005</c:v>
                </c:pt>
                <c:pt idx="10">
                  <c:v>0.44</c:v>
                </c:pt>
                <c:pt idx="11">
                  <c:v>0.46</c:v>
                </c:pt>
                <c:pt idx="12">
                  <c:v>0.46</c:v>
                </c:pt>
                <c:pt idx="13">
                  <c:v>0.47000000000000003</c:v>
                </c:pt>
                <c:pt idx="14">
                  <c:v>0.47000000000000003</c:v>
                </c:pt>
                <c:pt idx="15">
                  <c:v>0.48000000000000004</c:v>
                </c:pt>
                <c:pt idx="16">
                  <c:v>0.48000000000000004</c:v>
                </c:pt>
                <c:pt idx="17">
                  <c:v>0.64000000000000012</c:v>
                </c:pt>
              </c:numCache>
            </c:numRef>
          </c:val>
          <c:extLst xmlns:c16r2="http://schemas.microsoft.com/office/drawing/2015/06/chart">
            <c:ext xmlns:c16="http://schemas.microsoft.com/office/drawing/2014/chart" uri="{C3380CC4-5D6E-409C-BE32-E72D297353CC}">
              <c16:uniqueId val="{00000002-4E02-9B4A-8BC8-9D93AB21861E}"/>
            </c:ext>
          </c:extLst>
        </c:ser>
        <c:dLbls/>
        <c:gapWidth val="130"/>
        <c:axId val="142731520"/>
        <c:axId val="142733312"/>
      </c:barChart>
      <c:catAx>
        <c:axId val="142731520"/>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42733312"/>
        <c:crosses val="autoZero"/>
        <c:auto val="1"/>
        <c:lblAlgn val="ctr"/>
        <c:lblOffset val="100"/>
      </c:catAx>
      <c:valAx>
        <c:axId val="142733312"/>
        <c:scaling>
          <c:orientation val="minMax"/>
          <c:max val="1"/>
        </c:scaling>
        <c:delete val="1"/>
        <c:axPos val="b"/>
        <c:numFmt formatCode="0%" sourceLinked="1"/>
        <c:majorTickMark val="none"/>
        <c:tickLblPos val="none"/>
        <c:crossAx val="142731520"/>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548E-3"/>
                  <c:y val="6.746950785906169E-3"/>
                </c:manualLayout>
              </c:layout>
              <c:spPr>
                <a:noFill/>
                <a:ln>
                  <a:noFill/>
                </a:ln>
                <a:effectLst/>
              </c:spPr>
              <c:txPr>
                <a:bodyPr wrap="square" lIns="38100" tIns="19050" rIns="38100" bIns="19050" anchor="ctr">
                  <a:noAutofit/>
                </a:bodyPr>
                <a:lstStyle/>
                <a:p>
                  <a:pPr>
                    <a:defRPr sz="1200" b="1">
                      <a:solidFill>
                        <a:schemeClr val="tx1">
                          <a:lumMod val="65000"/>
                          <a:lumOff val="35000"/>
                        </a:schemeClr>
                      </a:solidFill>
                    </a:defRPr>
                  </a:pPr>
                  <a:endParaRPr lang="en-US"/>
                </a:p>
              </c:txPr>
              <c:dLblPos val="outEnd"/>
              <c:showVal val="1"/>
              <c:extLst xmlns:c16r2="http://schemas.microsoft.com/office/drawing/2015/06/chart">
                <c:ext xmlns:c15="http://schemas.microsoft.com/office/drawing/2012/chart" uri="{CE6537A1-D6FC-4f65-9D91-7224C49458BB}">
                  <c15:layout>
                    <c:manualLayout>
                      <c:w val="5.3971948538400039E-2"/>
                      <c:h val="4.3810066442707712E-2"/>
                    </c:manualLayout>
                  </c15:layout>
                </c:ext>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0.53</c:v>
                </c:pt>
                <c:pt idx="1">
                  <c:v>0.41000000000000003</c:v>
                </c:pt>
                <c:pt idx="2">
                  <c:v>6.0000000000000005E-2</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42843904"/>
        <c:axId val="142845440"/>
      </c:barChart>
      <c:catAx>
        <c:axId val="142843904"/>
        <c:scaling>
          <c:orientation val="minMax"/>
        </c:scaling>
        <c:axPos val="b"/>
        <c:numFmt formatCode="General" sourceLinked="1"/>
        <c:majorTickMark val="none"/>
        <c:tickLblPos val="nextTo"/>
        <c:txPr>
          <a:bodyPr/>
          <a:lstStyle/>
          <a:p>
            <a:pPr>
              <a:defRPr sz="1200" b="0"/>
            </a:pPr>
            <a:endParaRPr lang="en-US"/>
          </a:p>
        </c:txPr>
        <c:crossAx val="142845440"/>
        <c:crosses val="autoZero"/>
        <c:auto val="1"/>
        <c:lblAlgn val="ctr"/>
        <c:lblOffset val="100"/>
      </c:catAx>
      <c:valAx>
        <c:axId val="142845440"/>
        <c:scaling>
          <c:orientation val="minMax"/>
          <c:max val="1"/>
        </c:scaling>
        <c:delete val="1"/>
        <c:axPos val="l"/>
        <c:numFmt formatCode="0%" sourceLinked="1"/>
        <c:tickLblPos val="none"/>
        <c:crossAx val="142843904"/>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7AD888-B288-2B4D-8846-D3C617C063F4}" type="datetimeFigureOut">
              <a:rPr lang="en-US" smtClean="0"/>
              <a:pPr/>
              <a:t>10/13/2021</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61DC5B-D791-FC49-8ADE-D2F860B87C97}" type="slidenum">
              <a:rPr lang="en-US" smtClean="0"/>
              <a:pPr/>
              <a:t>‹#›</a:t>
            </a:fld>
            <a:endParaRPr lang="en-US"/>
          </a:p>
        </p:txBody>
      </p:sp>
    </p:spTree>
    <p:extLst>
      <p:ext uri="{BB962C8B-B14F-4D97-AF65-F5344CB8AC3E}">
        <p14:creationId xmlns:p14="http://schemas.microsoft.com/office/powerpoint/2010/main" xmlns="" val="13883769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3</a:t>
            </a:fld>
            <a:endParaRPr lang="en-US"/>
          </a:p>
        </p:txBody>
      </p:sp>
    </p:spTree>
    <p:extLst>
      <p:ext uri="{BB962C8B-B14F-4D97-AF65-F5344CB8AC3E}">
        <p14:creationId xmlns:p14="http://schemas.microsoft.com/office/powerpoint/2010/main" xmlns="" val="1949623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6</a:t>
            </a:fld>
            <a:endParaRPr lang="en-US"/>
          </a:p>
        </p:txBody>
      </p:sp>
    </p:spTree>
    <p:extLst>
      <p:ext uri="{BB962C8B-B14F-4D97-AF65-F5344CB8AC3E}">
        <p14:creationId xmlns:p14="http://schemas.microsoft.com/office/powerpoint/2010/main" xmlns="" val="293425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15</a:t>
            </a:fld>
            <a:endParaRPr lang="en-US"/>
          </a:p>
        </p:txBody>
      </p:sp>
    </p:spTree>
    <p:extLst>
      <p:ext uri="{BB962C8B-B14F-4D97-AF65-F5344CB8AC3E}">
        <p14:creationId xmlns:p14="http://schemas.microsoft.com/office/powerpoint/2010/main" xmlns="" val="3383001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16</a:t>
            </a:fld>
            <a:endParaRPr lang="en-US"/>
          </a:p>
        </p:txBody>
      </p:sp>
    </p:spTree>
    <p:extLst>
      <p:ext uri="{BB962C8B-B14F-4D97-AF65-F5344CB8AC3E}">
        <p14:creationId xmlns:p14="http://schemas.microsoft.com/office/powerpoint/2010/main" xmlns="" val="172059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17</a:t>
            </a:fld>
            <a:endParaRPr lang="en-US"/>
          </a:p>
        </p:txBody>
      </p:sp>
    </p:spTree>
    <p:extLst>
      <p:ext uri="{BB962C8B-B14F-4D97-AF65-F5344CB8AC3E}">
        <p14:creationId xmlns:p14="http://schemas.microsoft.com/office/powerpoint/2010/main" xmlns="" val="3622940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21</a:t>
            </a:fld>
            <a:endParaRPr lang="en-US"/>
          </a:p>
        </p:txBody>
      </p:sp>
    </p:spTree>
    <p:extLst>
      <p:ext uri="{BB962C8B-B14F-4D97-AF65-F5344CB8AC3E}">
        <p14:creationId xmlns:p14="http://schemas.microsoft.com/office/powerpoint/2010/main" xmlns="" val="2748227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22</a:t>
            </a:fld>
            <a:endParaRPr lang="en-US"/>
          </a:p>
        </p:txBody>
      </p:sp>
    </p:spTree>
    <p:extLst>
      <p:ext uri="{BB962C8B-B14F-4D97-AF65-F5344CB8AC3E}">
        <p14:creationId xmlns:p14="http://schemas.microsoft.com/office/powerpoint/2010/main" xmlns="" val="2346364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23</a:t>
            </a:fld>
            <a:endParaRPr lang="en-US"/>
          </a:p>
        </p:txBody>
      </p:sp>
    </p:spTree>
    <p:extLst>
      <p:ext uri="{BB962C8B-B14F-4D97-AF65-F5344CB8AC3E}">
        <p14:creationId xmlns:p14="http://schemas.microsoft.com/office/powerpoint/2010/main" xmlns="" val="2518053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25</a:t>
            </a:fld>
            <a:endParaRPr lang="en-US"/>
          </a:p>
        </p:txBody>
      </p:sp>
    </p:spTree>
    <p:extLst>
      <p:ext uri="{BB962C8B-B14F-4D97-AF65-F5344CB8AC3E}">
        <p14:creationId xmlns:p14="http://schemas.microsoft.com/office/powerpoint/2010/main" xmlns="" val="2413149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487773" y="1169408"/>
            <a:ext cx="10942684" cy="5092669"/>
          </a:xfrm>
          <a:prstGeom prst="rect">
            <a:avLst/>
          </a:prstGeom>
        </p:spPr>
        <p:txBody>
          <a:bodyPr vert="horz"/>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508387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976" y="1160587"/>
            <a:ext cx="10969943" cy="5033105"/>
          </a:xfrm>
          <a:prstGeom prst="rect">
            <a:avLst/>
          </a:prstGeom>
        </p:spPr>
        <p:txBody>
          <a:bodyPr/>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4064031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6664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16555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487773" y="1169408"/>
            <a:ext cx="10942684" cy="5092669"/>
          </a:xfrm>
          <a:prstGeom prst="rect">
            <a:avLst/>
          </a:prstGeom>
        </p:spPr>
        <p:txBody>
          <a:bodyPr vert="horz"/>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371009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976" y="1160587"/>
            <a:ext cx="10969943" cy="5033105"/>
          </a:xfrm>
          <a:prstGeom prst="rect">
            <a:avLst/>
          </a:prstGeom>
        </p:spPr>
        <p:txBody>
          <a:bodyPr/>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57711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7698926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311209" y="965543"/>
            <a:ext cx="11548872" cy="5384857"/>
          </a:xfrm>
          <a:prstGeom prst="rect">
            <a:avLst/>
          </a:prstGeom>
          <a:solidFill>
            <a:srgbClr val="E9E9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p:cNvSpPr txBox="1"/>
          <p:nvPr userDrawn="1"/>
        </p:nvSpPr>
        <p:spPr>
          <a:xfrm>
            <a:off x="215979" y="6439200"/>
            <a:ext cx="11369182" cy="246221"/>
          </a:xfrm>
          <a:prstGeom prst="rect">
            <a:avLst/>
          </a:prstGeom>
          <a:noFill/>
        </p:spPr>
        <p:txBody>
          <a:bodyPr wrap="square" rtlCol="0">
            <a:spAutoFit/>
          </a:bodyPr>
          <a:lstStyle/>
          <a:p>
            <a:r>
              <a:rPr lang="en-US" sz="1000" dirty="0">
                <a:solidFill>
                  <a:schemeClr val="tx1">
                    <a:lumMod val="50000"/>
                    <a:lumOff val="50000"/>
                  </a:schemeClr>
                </a:solidFill>
                <a:latin typeface="Arial"/>
                <a:cs typeface="Arial"/>
              </a:rPr>
              <a:t>SURVEY OF ADULT TOBACCO USERS: PHILIPPINES  |  AUGUST 2021</a:t>
            </a:r>
          </a:p>
        </p:txBody>
      </p:sp>
    </p:spTree>
    <p:extLst>
      <p:ext uri="{BB962C8B-B14F-4D97-AF65-F5344CB8AC3E}">
        <p14:creationId xmlns:p14="http://schemas.microsoft.com/office/powerpoint/2010/main" xmlns="" val="110675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26665676"/>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311209" y="965543"/>
            <a:ext cx="11548872" cy="5384857"/>
          </a:xfrm>
          <a:prstGeom prst="rect">
            <a:avLst/>
          </a:prstGeom>
          <a:solidFill>
            <a:srgbClr val="E9E9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p:cNvSpPr txBox="1"/>
          <p:nvPr userDrawn="1"/>
        </p:nvSpPr>
        <p:spPr>
          <a:xfrm>
            <a:off x="215979" y="6439200"/>
            <a:ext cx="11369182" cy="246221"/>
          </a:xfrm>
          <a:prstGeom prst="rect">
            <a:avLst/>
          </a:prstGeom>
          <a:noFill/>
        </p:spPr>
        <p:txBody>
          <a:bodyPr wrap="square" rtlCol="0">
            <a:spAutoFit/>
          </a:bodyPr>
          <a:lstStyle/>
          <a:p>
            <a:r>
              <a:rPr lang="en-US" sz="1000" dirty="0">
                <a:solidFill>
                  <a:schemeClr val="tx1">
                    <a:lumMod val="50000"/>
                    <a:lumOff val="50000"/>
                  </a:schemeClr>
                </a:solidFill>
                <a:latin typeface="Arial"/>
                <a:cs typeface="Arial"/>
              </a:rPr>
              <a:t>PHILIPPINES TOBACCO USER SURVEY  |  AUGUST 2021</a:t>
            </a:r>
          </a:p>
        </p:txBody>
      </p:sp>
    </p:spTree>
    <p:extLst>
      <p:ext uri="{BB962C8B-B14F-4D97-AF65-F5344CB8AC3E}">
        <p14:creationId xmlns:p14="http://schemas.microsoft.com/office/powerpoint/2010/main" xmlns="" val="235441213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hemeOverride" Target="../theme/themeOverride1.xml"/><Relationship Id="rId4" Type="http://schemas.openxmlformats.org/officeDocument/2006/relationships/chart" Target="../charts/chart21.xml"/></Relationships>
</file>

<file path=ppt/slides/_rels/slide18.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chart" Target="../charts/chart3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49">
            <a:extLst>
              <a:ext uri="{FF2B5EF4-FFF2-40B4-BE49-F238E27FC236}">
                <a16:creationId xmlns:a16="http://schemas.microsoft.com/office/drawing/2014/main" xmlns="" id="{A215783E-BE45-5A47-8149-59BD9E030355}"/>
              </a:ext>
            </a:extLst>
          </p:cNvPr>
          <p:cNvPicPr>
            <a:picLocks noChangeAspect="1"/>
          </p:cNvPicPr>
          <p:nvPr/>
        </p:nvPicPr>
        <p:blipFill rotWithShape="1">
          <a:blip r:embed="rId2"/>
          <a:srcRect l="894" t="1563" r="9470" b="37175"/>
          <a:stretch/>
        </p:blipFill>
        <p:spPr>
          <a:xfrm>
            <a:off x="1" y="1159988"/>
            <a:ext cx="12188824" cy="5050313"/>
          </a:xfrm>
          <a:prstGeom prst="rect">
            <a:avLst/>
          </a:prstGeom>
        </p:spPr>
      </p:pic>
      <p:grpSp>
        <p:nvGrpSpPr>
          <p:cNvPr id="51" name="Group 50"/>
          <p:cNvGrpSpPr/>
          <p:nvPr/>
        </p:nvGrpSpPr>
        <p:grpSpPr>
          <a:xfrm>
            <a:off x="-202664" y="-228600"/>
            <a:ext cx="12604810" cy="7365904"/>
            <a:chOff x="-202664" y="-228600"/>
            <a:chExt cx="12604810" cy="7365904"/>
          </a:xfrm>
        </p:grpSpPr>
        <p:grpSp>
          <p:nvGrpSpPr>
            <p:cNvPr id="54" name="Group 53"/>
            <p:cNvGrpSpPr/>
            <p:nvPr/>
          </p:nvGrpSpPr>
          <p:grpSpPr>
            <a:xfrm>
              <a:off x="-202664" y="1190183"/>
              <a:ext cx="162177" cy="5020117"/>
              <a:chOff x="552198" y="1190183"/>
              <a:chExt cx="162177" cy="5020117"/>
            </a:xfrm>
          </p:grpSpPr>
          <p:cxnSp>
            <p:nvCxnSpPr>
              <p:cNvPr id="88" name="Straight Connector 8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9" name="Group 88"/>
              <p:cNvGrpSpPr/>
              <p:nvPr/>
            </p:nvGrpSpPr>
            <p:grpSpPr>
              <a:xfrm>
                <a:off x="552198" y="2736850"/>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0" name="Group 89"/>
              <p:cNvGrpSpPr/>
              <p:nvPr/>
            </p:nvGrpSpPr>
            <p:grpSpPr>
              <a:xfrm>
                <a:off x="552198" y="4473575"/>
                <a:ext cx="162177" cy="193675"/>
                <a:chOff x="552198" y="2736850"/>
                <a:chExt cx="162177" cy="193675"/>
              </a:xfrm>
            </p:grpSpPr>
            <p:cxnSp>
              <p:nvCxnSpPr>
                <p:cNvPr id="92" name="Straight Connector 9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3" name="Straight Connector 9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1" name="Straight Connector 9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5" name="Group 54"/>
            <p:cNvGrpSpPr/>
            <p:nvPr/>
          </p:nvGrpSpPr>
          <p:grpSpPr>
            <a:xfrm>
              <a:off x="12239969" y="1190183"/>
              <a:ext cx="162177" cy="5020117"/>
              <a:chOff x="552198" y="1190183"/>
              <a:chExt cx="162177" cy="5020117"/>
            </a:xfrm>
          </p:grpSpPr>
          <p:cxnSp>
            <p:nvCxnSpPr>
              <p:cNvPr id="80" name="Straight Connector 7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1" name="Group 80"/>
              <p:cNvGrpSpPr/>
              <p:nvPr/>
            </p:nvGrpSpPr>
            <p:grpSpPr>
              <a:xfrm>
                <a:off x="552198" y="2736850"/>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2" name="Group 81"/>
              <p:cNvGrpSpPr/>
              <p:nvPr/>
            </p:nvGrpSpPr>
            <p:grpSpPr>
              <a:xfrm>
                <a:off x="552198" y="4473575"/>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3" name="Straight Connector 8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6" name="Group 55"/>
            <p:cNvGrpSpPr/>
            <p:nvPr/>
          </p:nvGrpSpPr>
          <p:grpSpPr>
            <a:xfrm>
              <a:off x="483994" y="6975126"/>
              <a:ext cx="11220839" cy="162178"/>
              <a:chOff x="483994" y="6975126"/>
              <a:chExt cx="11220839" cy="162178"/>
            </a:xfrm>
          </p:grpSpPr>
          <p:cxnSp>
            <p:nvCxnSpPr>
              <p:cNvPr id="69" name="Straight Connector 6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0" name="Group 69"/>
              <p:cNvGrpSpPr/>
              <p:nvPr/>
            </p:nvGrpSpPr>
            <p:grpSpPr>
              <a:xfrm rot="16200000">
                <a:off x="3170231" y="6959377"/>
                <a:ext cx="162177" cy="193675"/>
                <a:chOff x="552198" y="2736850"/>
                <a:chExt cx="162177" cy="193675"/>
              </a:xfrm>
            </p:grpSpPr>
            <p:cxnSp>
              <p:nvCxnSpPr>
                <p:cNvPr id="78" name="Straight Connector 7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9" name="Straight Connector 7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1" name="Group 70"/>
              <p:cNvGrpSpPr/>
              <p:nvPr/>
            </p:nvGrpSpPr>
            <p:grpSpPr>
              <a:xfrm rot="16200000">
                <a:off x="6021313" y="6959377"/>
                <a:ext cx="162177" cy="193675"/>
                <a:chOff x="552198" y="2736850"/>
                <a:chExt cx="162177" cy="193675"/>
              </a:xfrm>
            </p:grpSpPr>
            <p:cxnSp>
              <p:nvCxnSpPr>
                <p:cNvPr id="76" name="Straight Connector 7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7" name="Straight Connector 7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2" name="Straight Connector 7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3" name="Group 72"/>
              <p:cNvGrpSpPr/>
              <p:nvPr/>
            </p:nvGrpSpPr>
            <p:grpSpPr>
              <a:xfrm rot="16200000">
                <a:off x="8872394" y="6959377"/>
                <a:ext cx="162177" cy="193675"/>
                <a:chOff x="552198" y="2736850"/>
                <a:chExt cx="162177" cy="193675"/>
              </a:xfrm>
            </p:grpSpPr>
            <p:cxnSp>
              <p:nvCxnSpPr>
                <p:cNvPr id="74" name="Straight Connector 7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57" name="Group 56"/>
            <p:cNvGrpSpPr/>
            <p:nvPr/>
          </p:nvGrpSpPr>
          <p:grpSpPr>
            <a:xfrm>
              <a:off x="483994" y="-228600"/>
              <a:ext cx="11220839" cy="162178"/>
              <a:chOff x="483994" y="6975126"/>
              <a:chExt cx="11220839" cy="162178"/>
            </a:xfrm>
          </p:grpSpPr>
          <p:cxnSp>
            <p:nvCxnSpPr>
              <p:cNvPr id="58" name="Straight Connector 5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9" name="Group 58"/>
              <p:cNvGrpSpPr/>
              <p:nvPr/>
            </p:nvGrpSpPr>
            <p:grpSpPr>
              <a:xfrm rot="16200000">
                <a:off x="3170231" y="6959377"/>
                <a:ext cx="162177" cy="193675"/>
                <a:chOff x="552198" y="2736850"/>
                <a:chExt cx="162177" cy="193675"/>
              </a:xfrm>
            </p:grpSpPr>
            <p:cxnSp>
              <p:nvCxnSpPr>
                <p:cNvPr id="67" name="Straight Connector 6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0" name="Group 59"/>
              <p:cNvGrpSpPr/>
              <p:nvPr/>
            </p:nvGrpSpPr>
            <p:grpSpPr>
              <a:xfrm rot="16200000">
                <a:off x="6021313" y="6959377"/>
                <a:ext cx="162177" cy="193675"/>
                <a:chOff x="552198" y="2736850"/>
                <a:chExt cx="162177" cy="193675"/>
              </a:xfrm>
            </p:grpSpPr>
            <p:cxnSp>
              <p:nvCxnSpPr>
                <p:cNvPr id="65" name="Straight Connector 6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1" name="Straight Connector 6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2" name="Group 61"/>
              <p:cNvGrpSpPr/>
              <p:nvPr/>
            </p:nvGrpSpPr>
            <p:grpSpPr>
              <a:xfrm rot="16200000">
                <a:off x="8872394" y="6959377"/>
                <a:ext cx="162177" cy="193675"/>
                <a:chOff x="552198" y="2736850"/>
                <a:chExt cx="162177" cy="193675"/>
              </a:xfrm>
            </p:grpSpPr>
            <p:cxnSp>
              <p:nvCxnSpPr>
                <p:cNvPr id="63" name="Straight Connector 6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4" name="Straight Connector 6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48" name="TextBox 47">
            <a:extLst>
              <a:ext uri="{FF2B5EF4-FFF2-40B4-BE49-F238E27FC236}">
                <a16:creationId xmlns:a16="http://schemas.microsoft.com/office/drawing/2014/main" xmlns="" id="{585B45E2-325A-B749-B943-C3736C934C79}"/>
              </a:ext>
            </a:extLst>
          </p:cNvPr>
          <p:cNvSpPr txBox="1"/>
          <p:nvPr/>
        </p:nvSpPr>
        <p:spPr>
          <a:xfrm>
            <a:off x="483993" y="1444188"/>
            <a:ext cx="10949548" cy="4493538"/>
          </a:xfrm>
          <a:prstGeom prst="rect">
            <a:avLst/>
          </a:prstGeom>
          <a:noFill/>
        </p:spPr>
        <p:txBody>
          <a:bodyPr wrap="square" rtlCol="0">
            <a:spAutoFit/>
          </a:bodyPr>
          <a:lstStyle/>
          <a:p>
            <a:r>
              <a:rPr lang="en-US" sz="4400" spc="-100" dirty="0">
                <a:solidFill>
                  <a:schemeClr val="bg1"/>
                </a:solidFill>
                <a:latin typeface="Arial"/>
                <a:cs typeface="Arial"/>
              </a:rPr>
              <a:t>A Survey of Attitudes </a:t>
            </a:r>
          </a:p>
          <a:p>
            <a:r>
              <a:rPr lang="en-US" sz="4400" b="1" spc="-100" dirty="0">
                <a:solidFill>
                  <a:schemeClr val="bg1"/>
                </a:solidFill>
                <a:latin typeface="Arial"/>
                <a:cs typeface="Arial"/>
              </a:rPr>
              <a:t>Among Adult Tobacco Users </a:t>
            </a:r>
          </a:p>
          <a:p>
            <a:r>
              <a:rPr lang="en-US" sz="4400" spc="-100" dirty="0">
                <a:solidFill>
                  <a:schemeClr val="bg1"/>
                </a:solidFill>
                <a:latin typeface="Arial"/>
                <a:cs typeface="Arial"/>
              </a:rPr>
              <a:t>in the Philippines</a:t>
            </a:r>
          </a:p>
          <a:p>
            <a:endParaRPr lang="en-US" sz="2400" spc="-100" dirty="0">
              <a:solidFill>
                <a:schemeClr val="bg1"/>
              </a:solidFill>
              <a:latin typeface="Arial"/>
              <a:cs typeface="Arial"/>
            </a:endParaRPr>
          </a:p>
          <a:p>
            <a:endParaRPr lang="en-US" sz="2800" i="1" spc="-100" dirty="0">
              <a:solidFill>
                <a:schemeClr val="bg1"/>
              </a:solidFill>
              <a:latin typeface="Arial"/>
              <a:cs typeface="Arial"/>
            </a:endParaRPr>
          </a:p>
          <a:p>
            <a:r>
              <a:rPr lang="en-US" sz="2800" i="1" spc="-100" dirty="0">
                <a:solidFill>
                  <a:schemeClr val="bg1"/>
                </a:solidFill>
                <a:latin typeface="Arial"/>
                <a:cs typeface="Arial"/>
              </a:rPr>
              <a:t>Key Findings Report</a:t>
            </a:r>
          </a:p>
          <a:p>
            <a:endParaRPr lang="en-US" sz="500" i="1" spc="-100" dirty="0">
              <a:solidFill>
                <a:schemeClr val="bg1"/>
              </a:solidFill>
              <a:latin typeface="Arial"/>
              <a:cs typeface="Arial"/>
            </a:endParaRPr>
          </a:p>
          <a:p>
            <a:endParaRPr lang="en-US" sz="500" i="1" spc="-100" dirty="0">
              <a:solidFill>
                <a:schemeClr val="bg1"/>
              </a:solidFill>
              <a:latin typeface="Arial"/>
              <a:cs typeface="Arial"/>
            </a:endParaRPr>
          </a:p>
          <a:p>
            <a:r>
              <a:rPr lang="en-US" sz="2000" spc="-100" dirty="0">
                <a:solidFill>
                  <a:schemeClr val="bg1"/>
                </a:solidFill>
                <a:latin typeface="Arial"/>
                <a:cs typeface="Arial"/>
              </a:rPr>
              <a:t>AUGUST 2020</a:t>
            </a:r>
          </a:p>
          <a:p>
            <a:endParaRPr lang="en-US" sz="4400" spc="-100" dirty="0">
              <a:solidFill>
                <a:schemeClr val="bg1"/>
              </a:solidFill>
              <a:latin typeface="Arial"/>
              <a:cs typeface="Arial"/>
            </a:endParaRPr>
          </a:p>
        </p:txBody>
      </p:sp>
      <p:pic>
        <p:nvPicPr>
          <p:cNvPr id="1026" name="Picture 2" descr="Image">
            <a:extLst>
              <a:ext uri="{FF2B5EF4-FFF2-40B4-BE49-F238E27FC236}">
                <a16:creationId xmlns:a16="http://schemas.microsoft.com/office/drawing/2014/main" xmlns="" id="{8ECA15E3-9D8B-1D46-B48A-9FCDF7608A3A}"/>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450933" y="4745264"/>
            <a:ext cx="1253899" cy="12538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0912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1BCE426-91A7-8748-A6C9-E02B4D8D82C4}"/>
              </a:ext>
            </a:extLst>
          </p:cNvPr>
          <p:cNvSpPr/>
          <p:nvPr/>
        </p:nvSpPr>
        <p:spPr>
          <a:xfrm>
            <a:off x="316547" y="1115546"/>
            <a:ext cx="11555730" cy="4462760"/>
          </a:xfrm>
          <a:prstGeom prst="rect">
            <a:avLst/>
          </a:prstGeom>
        </p:spPr>
        <p:txBody>
          <a:bodyPr wrap="square">
            <a:spAutoFit/>
          </a:bodyPr>
          <a:lstStyle/>
          <a:p>
            <a:r>
              <a:rPr lang="en-US" b="1" dirty="0">
                <a:solidFill>
                  <a:schemeClr val="tx1">
                    <a:lumMod val="65000"/>
                    <a:lumOff val="35000"/>
                  </a:schemeClr>
                </a:solidFill>
                <a:latin typeface="Arial" panose="020B0604020202020204" pitchFamily="34" charset="0"/>
                <a:cs typeface="Arial" panose="020B0604020202020204" pitchFamily="34" charset="0"/>
              </a:rPr>
              <a:t>The following information was provided to respondents early in survey:</a:t>
            </a:r>
          </a:p>
          <a:p>
            <a:endParaRPr lang="en-US"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i="1" dirty="0">
                <a:solidFill>
                  <a:schemeClr val="tx1">
                    <a:lumMod val="65000"/>
                    <a:lumOff val="35000"/>
                  </a:schemeClr>
                </a:solidFill>
                <a:latin typeface="Arial" panose="020B0604020202020204" pitchFamily="34" charset="0"/>
                <a:cs typeface="Arial" panose="020B0604020202020204" pitchFamily="34" charset="0"/>
              </a:rPr>
              <a:t>“As you may or may not know, the Congress is currently discussing a bill to regulate smoke-free alternatives to cigarettes, such as e-cigarettes and heated tobacco products. This is due to the fact that most current laws about tobacco products were written with only cigarettes in mind. </a:t>
            </a:r>
          </a:p>
          <a:p>
            <a:pPr marL="285750" indent="-285750">
              <a:buFont typeface="Arial" panose="020B0604020202020204" pitchFamily="34" charset="0"/>
              <a:buChar char="•"/>
            </a:pPr>
            <a:endParaRPr lang="en-US" sz="1600" i="1"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i="1" dirty="0">
                <a:solidFill>
                  <a:schemeClr val="tx1">
                    <a:lumMod val="65000"/>
                    <a:lumOff val="35000"/>
                  </a:schemeClr>
                </a:solidFill>
                <a:latin typeface="Arial" panose="020B0604020202020204" pitchFamily="34" charset="0"/>
                <a:cs typeface="Arial" panose="020B0604020202020204" pitchFamily="34" charset="0"/>
              </a:rPr>
              <a:t>As background, cigarettes and certain other types of tobacco products [such as cigars and tobacco pipes] create smoke by lighting and burning tobacco. Experts agree that burning tobacco and inhaling tobacco smoke is the main cause of smoking-related diseases like lung cancer, heart disease, and emphysema - not the nicotine. </a:t>
            </a:r>
          </a:p>
          <a:p>
            <a:pPr marL="285750" indent="-285750">
              <a:buFont typeface="Arial" panose="020B0604020202020204" pitchFamily="34" charset="0"/>
              <a:buChar char="•"/>
            </a:pPr>
            <a:endParaRPr lang="en-US" sz="1600" i="1"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i="1" dirty="0">
                <a:solidFill>
                  <a:schemeClr val="tx1">
                    <a:lumMod val="65000"/>
                    <a:lumOff val="35000"/>
                  </a:schemeClr>
                </a:solidFill>
                <a:latin typeface="Arial" panose="020B0604020202020204" pitchFamily="34" charset="0"/>
                <a:cs typeface="Arial" panose="020B0604020202020204" pitchFamily="34" charset="0"/>
              </a:rPr>
              <a:t>Products like e-cigarettes and heated tobacco products do not burn tobacco. They use heat to create a vapor that provides nicotine and flavor. Because there is no burning, the vapor contains fewer harmful chemicals. Many experts believe these "smoke-free" products are a better alternative to cigarettes for people who would otherwise continue to smoke.” </a:t>
            </a:r>
          </a:p>
          <a:p>
            <a:endParaRPr lang="en-US" i="1" dirty="0">
              <a:solidFill>
                <a:schemeClr val="tx1">
                  <a:lumMod val="65000"/>
                  <a:lumOff val="35000"/>
                </a:schemeClr>
              </a:solidFill>
              <a:effectLst/>
              <a:latin typeface="Arial" panose="020B0604020202020204" pitchFamily="34" charset="0"/>
              <a:cs typeface="Arial" panose="020B0604020202020204" pitchFamily="34" charset="0"/>
            </a:endParaRPr>
          </a:p>
          <a:p>
            <a:endParaRPr lang="en-US" b="1" dirty="0">
              <a:solidFill>
                <a:schemeClr val="tx1">
                  <a:lumMod val="65000"/>
                  <a:lumOff val="35000"/>
                </a:schemeClr>
              </a:solidFill>
              <a:latin typeface="Arial" panose="020B0604020202020204" pitchFamily="34" charset="0"/>
              <a:cs typeface="Arial" panose="020B0604020202020204" pitchFamily="34" charset="0"/>
            </a:endParaRPr>
          </a:p>
          <a:p>
            <a:pPr algn="ctr"/>
            <a:r>
              <a:rPr lang="en-US" b="1" dirty="0">
                <a:solidFill>
                  <a:schemeClr val="tx1">
                    <a:lumMod val="65000"/>
                    <a:lumOff val="35000"/>
                  </a:schemeClr>
                </a:solidFill>
                <a:latin typeface="Arial" panose="020B0604020202020204" pitchFamily="34" charset="0"/>
                <a:cs typeface="Arial" panose="020B0604020202020204" pitchFamily="34" charset="0"/>
              </a:rPr>
              <a:t>All findings presented in the remainder of this report come from questions </a:t>
            </a:r>
          </a:p>
          <a:p>
            <a:pPr algn="ctr"/>
            <a:r>
              <a:rPr lang="en-US" b="1" dirty="0">
                <a:solidFill>
                  <a:schemeClr val="tx1">
                    <a:lumMod val="65000"/>
                    <a:lumOff val="35000"/>
                  </a:schemeClr>
                </a:solidFill>
                <a:latin typeface="Arial" panose="020B0604020202020204" pitchFamily="34" charset="0"/>
                <a:cs typeface="Arial" panose="020B0604020202020204" pitchFamily="34" charset="0"/>
              </a:rPr>
              <a:t>that were asked </a:t>
            </a:r>
            <a:r>
              <a:rPr lang="en-US" b="1" i="1" dirty="0">
                <a:solidFill>
                  <a:schemeClr val="tx1">
                    <a:lumMod val="65000"/>
                    <a:lumOff val="35000"/>
                  </a:schemeClr>
                </a:solidFill>
                <a:latin typeface="Arial" panose="020B0604020202020204" pitchFamily="34" charset="0"/>
                <a:cs typeface="Arial" panose="020B0604020202020204" pitchFamily="34" charset="0"/>
              </a:rPr>
              <a:t>after</a:t>
            </a:r>
            <a:r>
              <a:rPr lang="en-US" b="1" dirty="0">
                <a:solidFill>
                  <a:schemeClr val="tx1">
                    <a:lumMod val="65000"/>
                    <a:lumOff val="35000"/>
                  </a:schemeClr>
                </a:solidFill>
                <a:latin typeface="Arial" panose="020B0604020202020204" pitchFamily="34" charset="0"/>
                <a:cs typeface="Arial" panose="020B0604020202020204" pitchFamily="34" charset="0"/>
              </a:rPr>
              <a:t> this information was provided to respondents.</a:t>
            </a:r>
          </a:p>
        </p:txBody>
      </p:sp>
      <p:sp>
        <p:nvSpPr>
          <p:cNvPr id="3" name="TextBox 2">
            <a:extLst>
              <a:ext uri="{FF2B5EF4-FFF2-40B4-BE49-F238E27FC236}">
                <a16:creationId xmlns:a16="http://schemas.microsoft.com/office/drawing/2014/main" xmlns="" id="{006C5AFB-9306-1241-A876-2FBA59B6D989}"/>
              </a:ext>
            </a:extLst>
          </p:cNvPr>
          <p:cNvSpPr txBox="1"/>
          <p:nvPr/>
        </p:nvSpPr>
        <p:spPr>
          <a:xfrm>
            <a:off x="254482" y="399802"/>
            <a:ext cx="11679860" cy="369332"/>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r>
              <a:rPr lang="en-US" dirty="0">
                <a:solidFill>
                  <a:srgbClr val="249CD8"/>
                </a:solidFill>
                <a:latin typeface="Arial"/>
                <a:cs typeface="Arial"/>
              </a:rPr>
              <a:t>Methodological Note: Smoke-free Product Information Communicated to Survey Participants</a:t>
            </a:r>
          </a:p>
        </p:txBody>
      </p:sp>
    </p:spTree>
    <p:extLst>
      <p:ext uri="{BB962C8B-B14F-4D97-AF65-F5344CB8AC3E}">
        <p14:creationId xmlns:p14="http://schemas.microsoft.com/office/powerpoint/2010/main" xmlns="" val="2114214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850436330"/>
              </p:ext>
            </p:extLst>
          </p:nvPr>
        </p:nvGraphicFramePr>
        <p:xfrm>
          <a:off x="483990" y="1300763"/>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206428" y="4141075"/>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xmlns="" id="{7528771D-9A65-6E43-8728-10E5EC206F22}"/>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2" name="Rectangle 1">
            <a:extLst>
              <a:ext uri="{FF2B5EF4-FFF2-40B4-BE49-F238E27FC236}">
                <a16:creationId xmlns:a16="http://schemas.microsoft.com/office/drawing/2014/main" xmlns="" id="{83B98A9B-0120-0741-9B51-BCD90C09F4C8}"/>
              </a:ext>
            </a:extLst>
          </p:cNvPr>
          <p:cNvSpPr/>
          <p:nvPr/>
        </p:nvSpPr>
        <p:spPr>
          <a:xfrm>
            <a:off x="575079" y="1292186"/>
            <a:ext cx="5330280" cy="461665"/>
          </a:xfrm>
          <a:prstGeom prst="rect">
            <a:avLst/>
          </a:prstGeom>
        </p:spPr>
        <p:txBody>
          <a:bodyPr wrap="square">
            <a:spAutoFit/>
          </a:bodyPr>
          <a:lstStyle/>
          <a:p>
            <a:pPr algn="ctr">
              <a:defRPr sz="1200" b="1" i="0" u="none" strike="noStrike" kern="1200" baseline="0">
                <a:solidFill>
                  <a:srgbClr val="595959"/>
                </a:solidFill>
                <a:latin typeface="Arial"/>
                <a:ea typeface="+mn-ea"/>
                <a:cs typeface="Arial"/>
              </a:defRPr>
            </a:pPr>
            <a:r>
              <a:rPr lang="en-US" dirty="0"/>
              <a:t>Q: </a:t>
            </a:r>
            <a:r>
              <a:rPr lang="en-US" sz="1200" b="1" dirty="0"/>
              <a:t>Do you believe that products like e-cigarettes and heated tobacco products are a better alternative to cigarettes? </a:t>
            </a:r>
            <a:endParaRPr lang="en-US" dirty="0"/>
          </a:p>
        </p:txBody>
      </p:sp>
      <p:sp>
        <p:nvSpPr>
          <p:cNvPr id="57" name="TextBox 56">
            <a:extLst>
              <a:ext uri="{FF2B5EF4-FFF2-40B4-BE49-F238E27FC236}">
                <a16:creationId xmlns:a16="http://schemas.microsoft.com/office/drawing/2014/main" xmlns="" id="{DB38D847-2B5E-3540-BA28-E5BD252419D5}"/>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E-cigarettes and heated tobacco products are a better alternative to cigarettes according to a strong majority (72%) of Philippine adult tobacco users. </a:t>
            </a:r>
          </a:p>
        </p:txBody>
      </p:sp>
      <p:graphicFrame>
        <p:nvGraphicFramePr>
          <p:cNvPr id="58" name="Chart 57">
            <a:extLst>
              <a:ext uri="{FF2B5EF4-FFF2-40B4-BE49-F238E27FC236}">
                <a16:creationId xmlns:a16="http://schemas.microsoft.com/office/drawing/2014/main" xmlns="" id="{717D6E81-FE17-7543-BEAC-31E0A23E2B7E}"/>
              </a:ext>
            </a:extLst>
          </p:cNvPr>
          <p:cNvGraphicFramePr/>
          <p:nvPr>
            <p:extLst>
              <p:ext uri="{D42A27DB-BD31-4B8C-83A1-F6EECF244321}">
                <p14:modId xmlns:p14="http://schemas.microsoft.com/office/powerpoint/2010/main" xmlns="" val="3218699025"/>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60" name="TextBox 59">
            <a:extLst>
              <a:ext uri="{FF2B5EF4-FFF2-40B4-BE49-F238E27FC236}">
                <a16:creationId xmlns:a16="http://schemas.microsoft.com/office/drawing/2014/main" xmlns="" id="{697BAB50-6309-B440-8861-08A553F578D0}"/>
              </a:ext>
            </a:extLst>
          </p:cNvPr>
          <p:cNvSpPr txBox="1"/>
          <p:nvPr/>
        </p:nvSpPr>
        <p:spPr>
          <a:xfrm>
            <a:off x="469300" y="5948685"/>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3235246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8CAC0304-E46E-E24E-B9AB-97C04EDBEDDF}"/>
              </a:ext>
            </a:extLst>
          </p:cNvPr>
          <p:cNvPicPr>
            <a:picLocks noChangeAspect="1"/>
          </p:cNvPicPr>
          <p:nvPr/>
        </p:nvPicPr>
        <p:blipFill rotWithShape="1">
          <a:blip r:embed="rId2"/>
          <a:srcRect l="18997" t="29733" r="5973" b="634"/>
          <a:stretch/>
        </p:blipFill>
        <p:spPr>
          <a:xfrm>
            <a:off x="0" y="0"/>
            <a:ext cx="12188952" cy="6858000"/>
          </a:xfrm>
          <a:prstGeom prst="rect">
            <a:avLst/>
          </a:prstGeom>
        </p:spPr>
      </p:pic>
      <p:sp>
        <p:nvSpPr>
          <p:cNvPr id="6" name="TextBox 5">
            <a:extLst>
              <a:ext uri="{FF2B5EF4-FFF2-40B4-BE49-F238E27FC236}">
                <a16:creationId xmlns:a16="http://schemas.microsoft.com/office/drawing/2014/main" xmlns="" id="{E54793D6-E65E-AB4A-B86C-F6EE7E25A571}"/>
              </a:ext>
            </a:extLst>
          </p:cNvPr>
          <p:cNvSpPr txBox="1"/>
          <p:nvPr/>
        </p:nvSpPr>
        <p:spPr>
          <a:xfrm>
            <a:off x="575770" y="2755104"/>
            <a:ext cx="11425730" cy="1569660"/>
          </a:xfrm>
          <a:prstGeom prst="rect">
            <a:avLst/>
          </a:prstGeom>
          <a:noFill/>
        </p:spPr>
        <p:txBody>
          <a:bodyPr wrap="square" rtlCol="0">
            <a:spAutoFit/>
          </a:bodyPr>
          <a:lstStyle/>
          <a:p>
            <a:r>
              <a:rPr lang="en-US" sz="4800" dirty="0">
                <a:solidFill>
                  <a:schemeClr val="bg1"/>
                </a:solidFill>
                <a:latin typeface="Arial"/>
                <a:cs typeface="Arial"/>
              </a:rPr>
              <a:t>Regulation of </a:t>
            </a:r>
          </a:p>
          <a:p>
            <a:r>
              <a:rPr lang="en-US" sz="4800" dirty="0">
                <a:solidFill>
                  <a:schemeClr val="bg1"/>
                </a:solidFill>
                <a:latin typeface="Arial"/>
                <a:cs typeface="Arial"/>
              </a:rPr>
              <a:t>Smoke-Free Alternative Products</a:t>
            </a:r>
            <a:endParaRPr lang="en-US" sz="4800" i="1" dirty="0">
              <a:solidFill>
                <a:schemeClr val="bg1"/>
              </a:solidFill>
              <a:latin typeface="Arial"/>
              <a:cs typeface="Arial"/>
            </a:endParaRPr>
          </a:p>
        </p:txBody>
      </p:sp>
    </p:spTree>
    <p:extLst>
      <p:ext uri="{BB962C8B-B14F-4D97-AF65-F5344CB8AC3E}">
        <p14:creationId xmlns:p14="http://schemas.microsoft.com/office/powerpoint/2010/main" xmlns="" val="3617409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2547477551"/>
              </p:ext>
            </p:extLst>
          </p:nvPr>
        </p:nvGraphicFramePr>
        <p:xfrm>
          <a:off x="498146" y="1200468"/>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255740" y="4024194"/>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xmlns="" id="{BD5B93E6-8023-4041-88D5-B4050886BEB1}"/>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2" name="Rectangle 1">
            <a:extLst>
              <a:ext uri="{FF2B5EF4-FFF2-40B4-BE49-F238E27FC236}">
                <a16:creationId xmlns:a16="http://schemas.microsoft.com/office/drawing/2014/main" xmlns="" id="{AF047FA3-254A-184A-A856-5C83B2E42835}"/>
              </a:ext>
            </a:extLst>
          </p:cNvPr>
          <p:cNvSpPr/>
          <p:nvPr/>
        </p:nvSpPr>
        <p:spPr>
          <a:xfrm>
            <a:off x="483002" y="1300763"/>
            <a:ext cx="5521571" cy="646331"/>
          </a:xfrm>
          <a:prstGeom prst="rect">
            <a:avLst/>
          </a:prstGeom>
        </p:spPr>
        <p:txBody>
          <a:bodyPr wrap="square">
            <a:spAutoFit/>
          </a:bodyPr>
          <a:lstStyle/>
          <a:p>
            <a:pPr algn="ctr">
              <a:defRPr sz="1200" b="1" i="0" u="none" strike="noStrike" kern="1200" baseline="0">
                <a:solidFill>
                  <a:srgbClr val="595959"/>
                </a:solidFill>
                <a:latin typeface="Arial"/>
                <a:ea typeface="+mn-ea"/>
                <a:cs typeface="Arial"/>
              </a:defRPr>
            </a:pPr>
            <a:r>
              <a:rPr lang="en-US" dirty="0"/>
              <a:t>Q: </a:t>
            </a:r>
            <a:r>
              <a:rPr lang="en-US" sz="1200" b="1" dirty="0"/>
              <a:t>Do you believe alternative products like e-cigarettes and heated tobacco products should be just as accessible to adult smokers as regular cigarettes?</a:t>
            </a:r>
          </a:p>
        </p:txBody>
      </p:sp>
      <p:sp>
        <p:nvSpPr>
          <p:cNvPr id="57" name="TextBox 56">
            <a:extLst>
              <a:ext uri="{FF2B5EF4-FFF2-40B4-BE49-F238E27FC236}">
                <a16:creationId xmlns:a16="http://schemas.microsoft.com/office/drawing/2014/main" xmlns="" id="{AAEA58F5-E89A-9644-A5AD-614F14EEC482}"/>
              </a:ext>
            </a:extLst>
          </p:cNvPr>
          <p:cNvSpPr txBox="1"/>
          <p:nvPr/>
        </p:nvSpPr>
        <p:spPr>
          <a:xfrm>
            <a:off x="207340" y="302413"/>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More than eight-in-ten (83%) Philippine tobacco users believe alternative products should be just as accessible to adult smokers as regular cigarettes.   </a:t>
            </a:r>
          </a:p>
        </p:txBody>
      </p:sp>
      <p:graphicFrame>
        <p:nvGraphicFramePr>
          <p:cNvPr id="58" name="Chart 57">
            <a:extLst>
              <a:ext uri="{FF2B5EF4-FFF2-40B4-BE49-F238E27FC236}">
                <a16:creationId xmlns:a16="http://schemas.microsoft.com/office/drawing/2014/main" xmlns="" id="{713BC6BE-F73E-1D49-99ED-183FE8D5CE09}"/>
              </a:ext>
            </a:extLst>
          </p:cNvPr>
          <p:cNvGraphicFramePr/>
          <p:nvPr>
            <p:extLst>
              <p:ext uri="{D42A27DB-BD31-4B8C-83A1-F6EECF244321}">
                <p14:modId xmlns:p14="http://schemas.microsoft.com/office/powerpoint/2010/main" xmlns="" val="1497338213"/>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60" name="TextBox 59">
            <a:extLst>
              <a:ext uri="{FF2B5EF4-FFF2-40B4-BE49-F238E27FC236}">
                <a16:creationId xmlns:a16="http://schemas.microsoft.com/office/drawing/2014/main" xmlns="" id="{94C37F66-EE8A-F148-B602-A0108668BEA3}"/>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2843965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AEA521FD-FEE8-B34F-99EF-1F6A3332E13D}"/>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Agree</a:t>
            </a:r>
          </a:p>
        </p:txBody>
      </p:sp>
      <p:sp>
        <p:nvSpPr>
          <p:cNvPr id="2" name="TextBox 1">
            <a:extLst>
              <a:ext uri="{FF2B5EF4-FFF2-40B4-BE49-F238E27FC236}">
                <a16:creationId xmlns:a16="http://schemas.microsoft.com/office/drawing/2014/main" xmlns="" id="{5E74783E-D992-7F4D-9376-8B4EC8E71CA3}"/>
              </a:ext>
            </a:extLst>
          </p:cNvPr>
          <p:cNvSpPr txBox="1"/>
          <p:nvPr/>
        </p:nvSpPr>
        <p:spPr>
          <a:xfrm>
            <a:off x="836450" y="1244956"/>
            <a:ext cx="5023413" cy="1200329"/>
          </a:xfrm>
          <a:prstGeom prst="rect">
            <a:avLst/>
          </a:prstGeom>
          <a:noFill/>
        </p:spPr>
        <p:txBody>
          <a:bodyPr wrap="square" rtlCol="0">
            <a:spAutoFit/>
          </a:bodyPr>
          <a:lstStyle/>
          <a:p>
            <a:pPr algn="ctr"/>
            <a:r>
              <a:rPr lang="en-US" sz="1200" b="1" dirty="0">
                <a:solidFill>
                  <a:srgbClr val="595959"/>
                </a:solidFill>
                <a:latin typeface="Arial" panose="020B0604020202020204" pitchFamily="34" charset="0"/>
                <a:cs typeface="Arial" panose="020B0604020202020204" pitchFamily="34" charset="0"/>
              </a:rPr>
              <a:t>Q: Please indicate whether you agree or disagree with the following statement:</a:t>
            </a:r>
          </a:p>
          <a:p>
            <a:pPr algn="ctr"/>
            <a:r>
              <a:rPr lang="en-US" sz="1200" b="1" dirty="0">
                <a:solidFill>
                  <a:srgbClr val="595959"/>
                </a:solidFill>
                <a:latin typeface="Arial" panose="020B0604020202020204" pitchFamily="34" charset="0"/>
                <a:cs typeface="Arial" panose="020B0604020202020204" pitchFamily="34" charset="0"/>
              </a:rPr>
              <a:t> </a:t>
            </a:r>
          </a:p>
          <a:p>
            <a:pPr algn="ctr"/>
            <a:r>
              <a:rPr lang="en-US" sz="1200" i="1" dirty="0">
                <a:solidFill>
                  <a:srgbClr val="595959"/>
                </a:solidFill>
                <a:latin typeface="Arial" panose="020B0604020202020204" pitchFamily="34" charset="0"/>
                <a:cs typeface="Arial" panose="020B0604020202020204" pitchFamily="34" charset="0"/>
              </a:rPr>
              <a:t>The Government should enact policies that encourage adult smokers to switch to less harmful alternatives to cigarettes while also ensuring these products are not used by youth.  </a:t>
            </a:r>
          </a:p>
        </p:txBody>
      </p:sp>
      <p:sp>
        <p:nvSpPr>
          <p:cNvPr id="57" name="TextBox 56">
            <a:extLst>
              <a:ext uri="{FF2B5EF4-FFF2-40B4-BE49-F238E27FC236}">
                <a16:creationId xmlns:a16="http://schemas.microsoft.com/office/drawing/2014/main" xmlns="" id="{697EDF7E-AC72-B240-8385-14F3EB2F03A3}"/>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Nearly all tobacco users in the Philippines believe the Government should enact policies that encourage adult smokers to switch to less harmful alternatives while also ensuring products are not used by youth. </a:t>
            </a:r>
          </a:p>
        </p:txBody>
      </p:sp>
      <p:graphicFrame>
        <p:nvGraphicFramePr>
          <p:cNvPr id="54" name="Chart 53">
            <a:extLst>
              <a:ext uri="{FF2B5EF4-FFF2-40B4-BE49-F238E27FC236}">
                <a16:creationId xmlns:a16="http://schemas.microsoft.com/office/drawing/2014/main" xmlns="" id="{5E24A709-2691-D546-82D2-26B8BA8D51E6}"/>
              </a:ext>
            </a:extLst>
          </p:cNvPr>
          <p:cNvGraphicFramePr/>
          <p:nvPr>
            <p:extLst>
              <p:ext uri="{D42A27DB-BD31-4B8C-83A1-F6EECF244321}">
                <p14:modId xmlns:p14="http://schemas.microsoft.com/office/powerpoint/2010/main" xmlns="" val="3451926252"/>
              </p:ext>
            </p:extLst>
          </p:nvPr>
        </p:nvGraphicFramePr>
        <p:xfrm>
          <a:off x="498146" y="1204686"/>
          <a:ext cx="5493261" cy="4573109"/>
        </p:xfrm>
        <a:graphic>
          <a:graphicData uri="http://schemas.openxmlformats.org/drawingml/2006/chart">
            <c:chart xmlns:c="http://schemas.openxmlformats.org/drawingml/2006/chart" xmlns:r="http://schemas.openxmlformats.org/officeDocument/2006/relationships" r:id="rId2"/>
          </a:graphicData>
        </a:graphic>
      </p:graphicFrame>
      <p:sp>
        <p:nvSpPr>
          <p:cNvPr id="58" name="Rectangle 57">
            <a:extLst>
              <a:ext uri="{FF2B5EF4-FFF2-40B4-BE49-F238E27FC236}">
                <a16:creationId xmlns:a16="http://schemas.microsoft.com/office/drawing/2014/main" xmlns="" id="{F0E45EA8-28F7-5E49-892C-93ADB79BF2FB}"/>
              </a:ext>
            </a:extLst>
          </p:cNvPr>
          <p:cNvSpPr/>
          <p:nvPr/>
        </p:nvSpPr>
        <p:spPr>
          <a:xfrm>
            <a:off x="1250592" y="3868002"/>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6" name="Chart 55">
            <a:extLst>
              <a:ext uri="{FF2B5EF4-FFF2-40B4-BE49-F238E27FC236}">
                <a16:creationId xmlns:a16="http://schemas.microsoft.com/office/drawing/2014/main" xmlns="" id="{7FF8651B-6093-0C4D-9367-92D8027CF036}"/>
              </a:ext>
            </a:extLst>
          </p:cNvPr>
          <p:cNvGraphicFramePr/>
          <p:nvPr>
            <p:extLst>
              <p:ext uri="{D42A27DB-BD31-4B8C-83A1-F6EECF244321}">
                <p14:modId xmlns:p14="http://schemas.microsoft.com/office/powerpoint/2010/main" xmlns="" val="13040863"/>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60" name="TextBox 59">
            <a:extLst>
              <a:ext uri="{FF2B5EF4-FFF2-40B4-BE49-F238E27FC236}">
                <a16:creationId xmlns:a16="http://schemas.microsoft.com/office/drawing/2014/main" xmlns="" id="{BF5B2BA4-EE11-D744-A5D2-246CA952572E}"/>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1512024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2714014160"/>
              </p:ext>
            </p:extLst>
          </p:nvPr>
        </p:nvGraphicFramePr>
        <p:xfrm>
          <a:off x="508000" y="1558041"/>
          <a:ext cx="11219543"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2325629" y="1235612"/>
            <a:ext cx="7554350"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Which of the following government strategies do you support the most to further reduce smoking rates in the Philippines? </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07340" y="55673"/>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Only 18% of Philippine tobacco users believe the government should further restrict how cigarettes can be marketed and sold.  However, there is support for government encouraging smokers to switch to alternatives and encouraging manufacturers to develop alternatives.  </a:t>
            </a:r>
          </a:p>
        </p:txBody>
      </p:sp>
      <p:sp>
        <p:nvSpPr>
          <p:cNvPr id="51" name="TextBox 50">
            <a:extLst>
              <a:ext uri="{FF2B5EF4-FFF2-40B4-BE49-F238E27FC236}">
                <a16:creationId xmlns:a16="http://schemas.microsoft.com/office/drawing/2014/main" xmlns="" id="{9275D4AA-0592-8549-AE45-6164482433BC}"/>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3931217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3438050241"/>
              </p:ext>
            </p:extLst>
          </p:nvPr>
        </p:nvGraphicFramePr>
        <p:xfrm>
          <a:off x="638828" y="1570567"/>
          <a:ext cx="10992733"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1390388" y="1235612"/>
            <a:ext cx="9532307"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a:t>
            </a:r>
            <a:r>
              <a:rPr lang="en-US" sz="1200" b="1" i="1" dirty="0">
                <a:solidFill>
                  <a:schemeClr val="tx1">
                    <a:lumMod val="65000"/>
                    <a:lumOff val="35000"/>
                  </a:schemeClr>
                </a:solidFill>
                <a:latin typeface="Arial" panose="020B0604020202020204" pitchFamily="34" charset="0"/>
                <a:cs typeface="Arial" panose="020B0604020202020204" pitchFamily="34" charset="0"/>
              </a:rPr>
              <a:t>You will now be shown some statements which have been made about the way alternative products like e-cigarettes and heated tobacco products could be regulated in the Philippines.  </a:t>
            </a:r>
            <a:r>
              <a:rPr lang="en-US" sz="1200" b="1" dirty="0">
                <a:solidFill>
                  <a:schemeClr val="tx1">
                    <a:lumMod val="65000"/>
                    <a:lumOff val="35000"/>
                  </a:schemeClr>
                </a:solidFill>
                <a:latin typeface="Arial" panose="020B0604020202020204" pitchFamily="34" charset="0"/>
                <a:cs typeface="Arial" panose="020B0604020202020204" pitchFamily="34" charset="0"/>
              </a:rPr>
              <a:t>For each, please indicate whether you agree or disagree.</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165634" y="72891"/>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At least 90% of Philippine tobacco users agree on ways to regulate and provide access to alternative tobacco products like e-cigarettes and heated tobacco products.  The strongest agreement is that these products should have health warnings which accurately describe their risk.</a:t>
            </a:r>
          </a:p>
        </p:txBody>
      </p:sp>
      <p:sp>
        <p:nvSpPr>
          <p:cNvPr id="51" name="TextBox 50">
            <a:extLst>
              <a:ext uri="{FF2B5EF4-FFF2-40B4-BE49-F238E27FC236}">
                <a16:creationId xmlns:a16="http://schemas.microsoft.com/office/drawing/2014/main" xmlns="" id="{75DD72A2-0E4E-994E-8233-61B80C8F0CCC}"/>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3729962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1709931887"/>
              </p:ext>
            </p:extLst>
          </p:nvPr>
        </p:nvGraphicFramePr>
        <p:xfrm>
          <a:off x="779210" y="1558041"/>
          <a:ext cx="10636437" cy="4377494"/>
        </p:xfrm>
        <a:graphic>
          <a:graphicData uri="http://schemas.openxmlformats.org/drawingml/2006/chart">
            <c:chart xmlns:c="http://schemas.openxmlformats.org/drawingml/2006/chart" xmlns:r="http://schemas.openxmlformats.org/officeDocument/2006/relationships" r:id="rId4"/>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1390388" y="1235612"/>
            <a:ext cx="9532307"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a:t>
            </a:r>
            <a:r>
              <a:rPr lang="en-US" sz="1200" b="1" i="1" dirty="0">
                <a:solidFill>
                  <a:schemeClr val="tx1">
                    <a:lumMod val="65000"/>
                    <a:lumOff val="35000"/>
                  </a:schemeClr>
                </a:solidFill>
                <a:latin typeface="Arial" panose="020B0604020202020204" pitchFamily="34" charset="0"/>
                <a:cs typeface="Arial" panose="020B0604020202020204" pitchFamily="34" charset="0"/>
              </a:rPr>
              <a:t>You will now be shown some statements which have been made about the way alternative products like e-cigarettes and heated tobacco products could be regulated in the Philippines.  </a:t>
            </a:r>
            <a:r>
              <a:rPr lang="en-US" sz="1200" b="1" dirty="0">
                <a:solidFill>
                  <a:schemeClr val="tx1">
                    <a:lumMod val="65000"/>
                    <a:lumOff val="35000"/>
                  </a:schemeClr>
                </a:solidFill>
                <a:latin typeface="Arial" panose="020B0604020202020204" pitchFamily="34" charset="0"/>
                <a:cs typeface="Arial" panose="020B0604020202020204" pitchFamily="34" charset="0"/>
              </a:rPr>
              <a:t>For each, please indicate whether you agree or disagree.</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07340" y="55673"/>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At least 70% of Philippine tobacco users agree on additional ways to regulate and provide access to alternative tobacco products like e-cigarettes and heated tobacco products.  The strongest agreement here is that flavored smoke-free products should be allowed as long as they are not targeted to non-smokers or youth.</a:t>
            </a:r>
          </a:p>
        </p:txBody>
      </p:sp>
      <p:sp>
        <p:nvSpPr>
          <p:cNvPr id="51" name="TextBox 50">
            <a:extLst>
              <a:ext uri="{FF2B5EF4-FFF2-40B4-BE49-F238E27FC236}">
                <a16:creationId xmlns:a16="http://schemas.microsoft.com/office/drawing/2014/main" xmlns="" id="{50734C08-8719-E949-810F-0D09CEDDF365}"/>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102002032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598808580"/>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AEA521FD-FEE8-B34F-99EF-1F6A3332E13D}"/>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Agree</a:t>
            </a:r>
          </a:p>
        </p:txBody>
      </p:sp>
      <p:sp>
        <p:nvSpPr>
          <p:cNvPr id="2" name="TextBox 1">
            <a:extLst>
              <a:ext uri="{FF2B5EF4-FFF2-40B4-BE49-F238E27FC236}">
                <a16:creationId xmlns:a16="http://schemas.microsoft.com/office/drawing/2014/main" xmlns="" id="{5E74783E-D992-7F4D-9376-8B4EC8E71CA3}"/>
              </a:ext>
            </a:extLst>
          </p:cNvPr>
          <p:cNvSpPr txBox="1"/>
          <p:nvPr/>
        </p:nvSpPr>
        <p:spPr>
          <a:xfrm>
            <a:off x="836450" y="1244956"/>
            <a:ext cx="5023413" cy="1384995"/>
          </a:xfrm>
          <a:prstGeom prst="rect">
            <a:avLst/>
          </a:prstGeom>
          <a:noFill/>
        </p:spPr>
        <p:txBody>
          <a:bodyPr wrap="square" rtlCol="0">
            <a:spAutoFit/>
          </a:bodyPr>
          <a:lstStyle/>
          <a:p>
            <a:pPr algn="ctr"/>
            <a:r>
              <a:rPr lang="en-US" sz="1200" b="1" dirty="0">
                <a:solidFill>
                  <a:srgbClr val="595959"/>
                </a:solidFill>
                <a:latin typeface="Arial" panose="020B0604020202020204" pitchFamily="34" charset="0"/>
                <a:cs typeface="Arial" panose="020B0604020202020204" pitchFamily="34" charset="0"/>
              </a:rPr>
              <a:t>Q: Please indicate whether you agree or disagree with the following statement:</a:t>
            </a:r>
          </a:p>
          <a:p>
            <a:pPr algn="ctr"/>
            <a:r>
              <a:rPr lang="en-US" sz="1200" b="1" dirty="0">
                <a:solidFill>
                  <a:srgbClr val="595959"/>
                </a:solidFill>
                <a:latin typeface="Arial" panose="020B0604020202020204" pitchFamily="34" charset="0"/>
                <a:cs typeface="Arial" panose="020B0604020202020204" pitchFamily="34" charset="0"/>
              </a:rPr>
              <a:t> </a:t>
            </a:r>
          </a:p>
          <a:p>
            <a:pPr algn="ctr"/>
            <a:r>
              <a:rPr lang="en-US" sz="1200" i="1" dirty="0">
                <a:solidFill>
                  <a:srgbClr val="595959"/>
                </a:solidFill>
                <a:latin typeface="Arial" panose="020B0604020202020204" pitchFamily="34" charset="0"/>
                <a:cs typeface="Arial" panose="020B0604020202020204" pitchFamily="34" charset="0"/>
              </a:rPr>
              <a:t>If alternative products like e-cigarettes and heated tobacco products are scientifically demonstrated to reduce the risk of smoking-related diseases, they should be taxed </a:t>
            </a:r>
            <a:r>
              <a:rPr lang="en-US" sz="1200" b="1" i="1" dirty="0">
                <a:solidFill>
                  <a:srgbClr val="595959"/>
                </a:solidFill>
                <a:latin typeface="Arial" panose="020B0604020202020204" pitchFamily="34" charset="0"/>
                <a:cs typeface="Arial" panose="020B0604020202020204" pitchFamily="34" charset="0"/>
              </a:rPr>
              <a:t>less</a:t>
            </a:r>
            <a:r>
              <a:rPr lang="en-US" sz="1200" i="1" dirty="0">
                <a:solidFill>
                  <a:srgbClr val="595959"/>
                </a:solidFill>
                <a:latin typeface="Arial" panose="020B0604020202020204" pitchFamily="34" charset="0"/>
                <a:cs typeface="Arial" panose="020B0604020202020204" pitchFamily="34" charset="0"/>
              </a:rPr>
              <a:t> as a way to encourage smokers to fully switch away from cigarettes.</a:t>
            </a:r>
          </a:p>
        </p:txBody>
      </p:sp>
      <p:sp>
        <p:nvSpPr>
          <p:cNvPr id="57" name="TextBox 56">
            <a:extLst>
              <a:ext uri="{FF2B5EF4-FFF2-40B4-BE49-F238E27FC236}">
                <a16:creationId xmlns:a16="http://schemas.microsoft.com/office/drawing/2014/main" xmlns="" id="{697EDF7E-AC72-B240-8385-14F3EB2F03A3}"/>
              </a:ext>
            </a:extLst>
          </p:cNvPr>
          <p:cNvSpPr txBox="1"/>
          <p:nvPr/>
        </p:nvSpPr>
        <p:spPr>
          <a:xfrm>
            <a:off x="207339" y="55673"/>
            <a:ext cx="11807669"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Nearly nine-in-ten (86%) Philippine tobacco users agree if e-cigarettes and heated tobacco products are scientifically demonstrated to reduce the risk of smoking-related diseases, they should be taxed less.  </a:t>
            </a:r>
          </a:p>
        </p:txBody>
      </p:sp>
      <p:graphicFrame>
        <p:nvGraphicFramePr>
          <p:cNvPr id="53" name="Chart 52">
            <a:extLst>
              <a:ext uri="{FF2B5EF4-FFF2-40B4-BE49-F238E27FC236}">
                <a16:creationId xmlns:a16="http://schemas.microsoft.com/office/drawing/2014/main" xmlns="" id="{611E0884-99C5-DA40-9646-C0C0C79141EF}"/>
              </a:ext>
            </a:extLst>
          </p:cNvPr>
          <p:cNvGraphicFramePr/>
          <p:nvPr>
            <p:extLst>
              <p:ext uri="{D42A27DB-BD31-4B8C-83A1-F6EECF244321}">
                <p14:modId xmlns:p14="http://schemas.microsoft.com/office/powerpoint/2010/main" xmlns="" val="157132341"/>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54" name="TextBox 53">
            <a:extLst>
              <a:ext uri="{FF2B5EF4-FFF2-40B4-BE49-F238E27FC236}">
                <a16:creationId xmlns:a16="http://schemas.microsoft.com/office/drawing/2014/main" xmlns="" id="{38D4B8B9-4CB6-D34A-9CDA-25365DDB46D7}"/>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
        <p:nvSpPr>
          <p:cNvPr id="58" name="Rectangle 57">
            <a:extLst>
              <a:ext uri="{FF2B5EF4-FFF2-40B4-BE49-F238E27FC236}">
                <a16:creationId xmlns:a16="http://schemas.microsoft.com/office/drawing/2014/main" xmlns="" id="{A0F1363E-B951-1149-85C9-094F08A499F0}"/>
              </a:ext>
            </a:extLst>
          </p:cNvPr>
          <p:cNvSpPr/>
          <p:nvPr/>
        </p:nvSpPr>
        <p:spPr>
          <a:xfrm>
            <a:off x="1241627" y="3966617"/>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3787601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E3FFAA3B-C6EE-2D46-84CB-ECC6B19A6796}"/>
              </a:ext>
            </a:extLst>
          </p:cNvPr>
          <p:cNvPicPr>
            <a:picLocks noChangeAspect="1"/>
          </p:cNvPicPr>
          <p:nvPr/>
        </p:nvPicPr>
        <p:blipFill rotWithShape="1">
          <a:blip r:embed="rId2"/>
          <a:srcRect l="18997" t="29733" r="5973" b="634"/>
          <a:stretch/>
        </p:blipFill>
        <p:spPr>
          <a:xfrm>
            <a:off x="0" y="0"/>
            <a:ext cx="12188952" cy="6858000"/>
          </a:xfrm>
          <a:prstGeom prst="rect">
            <a:avLst/>
          </a:prstGeom>
        </p:spPr>
      </p:pic>
      <p:sp>
        <p:nvSpPr>
          <p:cNvPr id="6" name="TextBox 5">
            <a:extLst>
              <a:ext uri="{FF2B5EF4-FFF2-40B4-BE49-F238E27FC236}">
                <a16:creationId xmlns:a16="http://schemas.microsoft.com/office/drawing/2014/main" xmlns="" id="{E54793D6-E65E-AB4A-B86C-F6EE7E25A571}"/>
              </a:ext>
            </a:extLst>
          </p:cNvPr>
          <p:cNvSpPr txBox="1"/>
          <p:nvPr/>
        </p:nvSpPr>
        <p:spPr>
          <a:xfrm>
            <a:off x="575770" y="2755104"/>
            <a:ext cx="11425730" cy="1569660"/>
          </a:xfrm>
          <a:prstGeom prst="rect">
            <a:avLst/>
          </a:prstGeom>
          <a:noFill/>
        </p:spPr>
        <p:txBody>
          <a:bodyPr wrap="square" rtlCol="0">
            <a:spAutoFit/>
          </a:bodyPr>
          <a:lstStyle/>
          <a:p>
            <a:r>
              <a:rPr lang="en-US" sz="4800" dirty="0">
                <a:solidFill>
                  <a:schemeClr val="bg1"/>
                </a:solidFill>
                <a:latin typeface="Arial"/>
                <a:cs typeface="Arial"/>
              </a:rPr>
              <a:t>Usage of </a:t>
            </a:r>
          </a:p>
          <a:p>
            <a:r>
              <a:rPr lang="en-US" sz="4800" dirty="0">
                <a:solidFill>
                  <a:schemeClr val="bg1"/>
                </a:solidFill>
                <a:latin typeface="Arial"/>
                <a:cs typeface="Arial"/>
              </a:rPr>
              <a:t>Smoke-Free Alternative Products</a:t>
            </a:r>
            <a:endParaRPr lang="en-US" sz="4800" i="1" dirty="0">
              <a:solidFill>
                <a:schemeClr val="bg1"/>
              </a:solidFill>
              <a:latin typeface="Arial"/>
              <a:cs typeface="Arial"/>
            </a:endParaRPr>
          </a:p>
        </p:txBody>
      </p:sp>
    </p:spTree>
    <p:extLst>
      <p:ext uri="{BB962C8B-B14F-4D97-AF65-F5344CB8AC3E}">
        <p14:creationId xmlns:p14="http://schemas.microsoft.com/office/powerpoint/2010/main" xmlns="" val="1246102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a:t>About This Research</a:t>
            </a:r>
          </a:p>
        </p:txBody>
      </p:sp>
      <p:grpSp>
        <p:nvGrpSpPr>
          <p:cNvPr id="57" name="Group 56"/>
          <p:cNvGrpSpPr/>
          <p:nvPr/>
        </p:nvGrpSpPr>
        <p:grpSpPr>
          <a:xfrm>
            <a:off x="-202664" y="-228600"/>
            <a:ext cx="12604810" cy="7365904"/>
            <a:chOff x="-202664" y="-228600"/>
            <a:chExt cx="12604810" cy="7365904"/>
          </a:xfrm>
        </p:grpSpPr>
        <p:grpSp>
          <p:nvGrpSpPr>
            <p:cNvPr id="58" name="Group 57"/>
            <p:cNvGrpSpPr/>
            <p:nvPr/>
          </p:nvGrpSpPr>
          <p:grpSpPr>
            <a:xfrm>
              <a:off x="-202664" y="1190183"/>
              <a:ext cx="162177" cy="5020117"/>
              <a:chOff x="552198" y="1190183"/>
              <a:chExt cx="162177" cy="5020117"/>
            </a:xfrm>
          </p:grpSpPr>
          <p:cxnSp>
            <p:nvCxnSpPr>
              <p:cNvPr id="92" name="Straight Connector 91"/>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3" name="Group 92"/>
              <p:cNvGrpSpPr/>
              <p:nvPr/>
            </p:nvGrpSpPr>
            <p:grpSpPr>
              <a:xfrm>
                <a:off x="552198" y="2736850"/>
                <a:ext cx="162177" cy="193675"/>
                <a:chOff x="552198" y="2736850"/>
                <a:chExt cx="162177" cy="193675"/>
              </a:xfrm>
            </p:grpSpPr>
            <p:cxnSp>
              <p:nvCxnSpPr>
                <p:cNvPr id="98" name="Straight Connector 9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9" name="Straight Connector 9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4" name="Group 93"/>
              <p:cNvGrpSpPr/>
              <p:nvPr/>
            </p:nvGrpSpPr>
            <p:grpSpPr>
              <a:xfrm>
                <a:off x="552198" y="4473575"/>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5" name="Straight Connector 94"/>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9" name="Group 58"/>
            <p:cNvGrpSpPr/>
            <p:nvPr/>
          </p:nvGrpSpPr>
          <p:grpSpPr>
            <a:xfrm>
              <a:off x="12239969" y="1190183"/>
              <a:ext cx="162177" cy="5020117"/>
              <a:chOff x="552198" y="1190183"/>
              <a:chExt cx="162177" cy="5020117"/>
            </a:xfrm>
          </p:grpSpPr>
          <p:cxnSp>
            <p:nvCxnSpPr>
              <p:cNvPr id="84" name="Straight Connector 83"/>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5" name="Group 84"/>
              <p:cNvGrpSpPr/>
              <p:nvPr/>
            </p:nvGrpSpPr>
            <p:grpSpPr>
              <a:xfrm>
                <a:off x="552198" y="2736850"/>
                <a:ext cx="162177" cy="193675"/>
                <a:chOff x="552198" y="2736850"/>
                <a:chExt cx="162177" cy="193675"/>
              </a:xfrm>
            </p:grpSpPr>
            <p:cxnSp>
              <p:nvCxnSpPr>
                <p:cNvPr id="90" name="Straight Connector 8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1" name="Straight Connector 9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6" name="Group 85"/>
              <p:cNvGrpSpPr/>
              <p:nvPr/>
            </p:nvGrpSpPr>
            <p:grpSpPr>
              <a:xfrm>
                <a:off x="552198" y="4473575"/>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7" name="Straight Connector 86"/>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0" name="Group 59"/>
            <p:cNvGrpSpPr/>
            <p:nvPr/>
          </p:nvGrpSpPr>
          <p:grpSpPr>
            <a:xfrm>
              <a:off x="483994" y="6975126"/>
              <a:ext cx="11220839" cy="162178"/>
              <a:chOff x="483994" y="6975126"/>
              <a:chExt cx="11220839" cy="162178"/>
            </a:xfrm>
          </p:grpSpPr>
          <p:cxnSp>
            <p:nvCxnSpPr>
              <p:cNvPr id="73" name="Straight Connector 72"/>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4" name="Group 73"/>
              <p:cNvGrpSpPr/>
              <p:nvPr/>
            </p:nvGrpSpPr>
            <p:grpSpPr>
              <a:xfrm rot="16200000">
                <a:off x="3170231" y="6959377"/>
                <a:ext cx="162177" cy="193675"/>
                <a:chOff x="552198" y="2736850"/>
                <a:chExt cx="162177" cy="193675"/>
              </a:xfrm>
            </p:grpSpPr>
            <p:cxnSp>
              <p:nvCxnSpPr>
                <p:cNvPr id="82" name="Straight Connector 8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3" name="Straight Connector 8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5" name="Group 74"/>
              <p:cNvGrpSpPr/>
              <p:nvPr/>
            </p:nvGrpSpPr>
            <p:grpSpPr>
              <a:xfrm rot="16200000">
                <a:off x="6021313" y="6959377"/>
                <a:ext cx="162177" cy="193675"/>
                <a:chOff x="552198" y="2736850"/>
                <a:chExt cx="162177" cy="193675"/>
              </a:xfrm>
            </p:grpSpPr>
            <p:cxnSp>
              <p:nvCxnSpPr>
                <p:cNvPr id="80" name="Straight Connector 7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1" name="Straight Connector 8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6" name="Straight Connector 75"/>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7" name="Group 76"/>
              <p:cNvGrpSpPr/>
              <p:nvPr/>
            </p:nvGrpSpPr>
            <p:grpSpPr>
              <a:xfrm rot="16200000">
                <a:off x="8872394" y="6959377"/>
                <a:ext cx="162177" cy="193675"/>
                <a:chOff x="552198" y="2736850"/>
                <a:chExt cx="162177" cy="193675"/>
              </a:xfrm>
            </p:grpSpPr>
            <p:cxnSp>
              <p:nvCxnSpPr>
                <p:cNvPr id="78" name="Straight Connector 7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9" name="Straight Connector 7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1" name="Group 60"/>
            <p:cNvGrpSpPr/>
            <p:nvPr/>
          </p:nvGrpSpPr>
          <p:grpSpPr>
            <a:xfrm>
              <a:off x="483994" y="-228600"/>
              <a:ext cx="11220839" cy="162178"/>
              <a:chOff x="483994" y="6975126"/>
              <a:chExt cx="11220839" cy="162178"/>
            </a:xfrm>
          </p:grpSpPr>
          <p:cxnSp>
            <p:nvCxnSpPr>
              <p:cNvPr id="62" name="Straight Connector 61"/>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3" name="Group 62"/>
              <p:cNvGrpSpPr/>
              <p:nvPr/>
            </p:nvGrpSpPr>
            <p:grpSpPr>
              <a:xfrm rot="16200000">
                <a:off x="3170231" y="6959377"/>
                <a:ext cx="162177" cy="193675"/>
                <a:chOff x="552198" y="2736850"/>
                <a:chExt cx="162177" cy="193675"/>
              </a:xfrm>
            </p:grpSpPr>
            <p:cxnSp>
              <p:nvCxnSpPr>
                <p:cNvPr id="71" name="Straight Connector 7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4" name="Group 63"/>
              <p:cNvGrpSpPr/>
              <p:nvPr/>
            </p:nvGrpSpPr>
            <p:grpSpPr>
              <a:xfrm rot="16200000">
                <a:off x="6021313" y="6959377"/>
                <a:ext cx="162177" cy="193675"/>
                <a:chOff x="552198" y="2736850"/>
                <a:chExt cx="162177" cy="193675"/>
              </a:xfrm>
            </p:grpSpPr>
            <p:cxnSp>
              <p:nvCxnSpPr>
                <p:cNvPr id="69" name="Straight Connector 68"/>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5" name="Straight Connector 64"/>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6" name="Group 65"/>
              <p:cNvGrpSpPr/>
              <p:nvPr/>
            </p:nvGrpSpPr>
            <p:grpSpPr>
              <a:xfrm rot="16200000">
                <a:off x="8872394" y="6959377"/>
                <a:ext cx="162177" cy="193675"/>
                <a:chOff x="552198" y="2736850"/>
                <a:chExt cx="162177" cy="193675"/>
              </a:xfrm>
            </p:grpSpPr>
            <p:cxnSp>
              <p:nvCxnSpPr>
                <p:cNvPr id="67" name="Straight Connector 6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102" name="TextBox 101">
            <a:extLst>
              <a:ext uri="{FF2B5EF4-FFF2-40B4-BE49-F238E27FC236}">
                <a16:creationId xmlns:a16="http://schemas.microsoft.com/office/drawing/2014/main" xmlns="" id="{4FC211C9-64A3-2047-BFA3-4F9695E1F1E8}"/>
              </a:ext>
            </a:extLst>
          </p:cNvPr>
          <p:cNvSpPr txBox="1"/>
          <p:nvPr/>
        </p:nvSpPr>
        <p:spPr>
          <a:xfrm>
            <a:off x="483993" y="1148870"/>
            <a:ext cx="5521568" cy="5025529"/>
          </a:xfrm>
          <a:prstGeom prst="rect">
            <a:avLst/>
          </a:prstGeom>
          <a:solidFill>
            <a:schemeClr val="bg1"/>
          </a:solidFill>
        </p:spPr>
        <p:txBody>
          <a:bodyPr wrap="square" lIns="137160" tIns="137160" rIns="137160" bIns="137160" rtlCol="0">
            <a:noAutofit/>
          </a:bodyPr>
          <a:lstStyle/>
          <a:p>
            <a:r>
              <a:rPr lang="en-US" sz="1400" b="1" dirty="0">
                <a:solidFill>
                  <a:schemeClr val="tx1">
                    <a:lumMod val="65000"/>
                    <a:lumOff val="35000"/>
                  </a:schemeClr>
                </a:solidFill>
                <a:latin typeface="Arial" panose="020B0604020202020204" pitchFamily="34" charset="0"/>
                <a:cs typeface="Arial" panose="020B0604020202020204" pitchFamily="34" charset="0"/>
              </a:rPr>
              <a:t>SAMPLE</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N=2,000 adult tobacco users (specifically: adults age 18+ who use tobacco products on a regular or occasional basis) </a:t>
            </a:r>
          </a:p>
          <a:p>
            <a:pPr marL="171450"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METHODOLOGY</a:t>
            </a:r>
            <a:r>
              <a:rPr lang="en-US" sz="1400" dirty="0">
                <a:solidFill>
                  <a:schemeClr val="tx1">
                    <a:lumMod val="65000"/>
                    <a:lumOff val="35000"/>
                  </a:schemeClr>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Online </a:t>
            </a: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MARGIN OF ERROR</a:t>
            </a:r>
          </a:p>
          <a:p>
            <a:pPr marL="171450" indent="-171450">
              <a:buFont typeface="Arial" panose="020B0604020202020204" pitchFamily="34" charset="0"/>
              <a:buChar char="•"/>
            </a:pPr>
            <a:r>
              <a:rPr lang="en-US" sz="1400" dirty="0">
                <a:solidFill>
                  <a:srgbClr val="595959"/>
                </a:solidFill>
                <a:latin typeface="Arial" panose="020B0604020202020204" pitchFamily="34" charset="0"/>
                <a:cs typeface="Arial" panose="020B0604020202020204" pitchFamily="34" charset="0"/>
              </a:rPr>
              <a:t>±2%</a:t>
            </a:r>
            <a:endParaRPr lang="en-US" sz="1400" u="sng" dirty="0">
              <a:solidFill>
                <a:schemeClr val="tx1">
                  <a:lumMod val="65000"/>
                  <a:lumOff val="35000"/>
                </a:schemeClr>
              </a:solidFill>
              <a:latin typeface="Arial" panose="020B0604020202020204" pitchFamily="34" charset="0"/>
              <a:cs typeface="Arial" panose="020B0604020202020204" pitchFamily="34" charset="0"/>
            </a:endParaRP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WEIGHTING</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The data has been weighted by tobacco product usage, gender, and age</a:t>
            </a: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LANGUAGE</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Tagalog and Bisaya</a:t>
            </a:r>
          </a:p>
          <a:p>
            <a:pPr marL="171450"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FIELD DATES</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August 3-15, 2021</a:t>
            </a:r>
          </a:p>
          <a:p>
            <a:pPr marL="171450"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LOCAL FIELDWORK PROVIDER</a:t>
            </a:r>
          </a:p>
          <a:p>
            <a:endParaRPr lang="en-US" sz="1000" i="1" dirty="0">
              <a:solidFill>
                <a:schemeClr val="tx1">
                  <a:lumMod val="65000"/>
                  <a:lumOff val="35000"/>
                </a:schemeClr>
              </a:solidFill>
              <a:latin typeface="Arial" panose="020B0604020202020204" pitchFamily="34" charset="0"/>
              <a:cs typeface="Arial" panose="020B0604020202020204" pitchFamily="34" charset="0"/>
            </a:endParaRPr>
          </a:p>
          <a:p>
            <a:endParaRPr lang="en-US" sz="800" i="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18" name="TextBox 117">
            <a:extLst>
              <a:ext uri="{FF2B5EF4-FFF2-40B4-BE49-F238E27FC236}">
                <a16:creationId xmlns:a16="http://schemas.microsoft.com/office/drawing/2014/main" xmlns="" id="{EC41A3DA-0E2C-AC4D-9FE0-7B1AD6337432}"/>
              </a:ext>
            </a:extLst>
          </p:cNvPr>
          <p:cNvSpPr txBox="1"/>
          <p:nvPr/>
        </p:nvSpPr>
        <p:spPr>
          <a:xfrm>
            <a:off x="6193128" y="1148869"/>
            <a:ext cx="5521568" cy="5025529"/>
          </a:xfrm>
          <a:prstGeom prst="rect">
            <a:avLst/>
          </a:prstGeom>
          <a:solidFill>
            <a:schemeClr val="bg1"/>
          </a:solidFill>
        </p:spPr>
        <p:txBody>
          <a:bodyPr wrap="square" lIns="137160" tIns="137160" rIns="137160" bIns="137160" rtlCol="0">
            <a:noAutofit/>
          </a:bodyPr>
          <a:lstStyle/>
          <a:p>
            <a:pPr>
              <a:spcBef>
                <a:spcPts val="1200"/>
              </a:spcBef>
            </a:pPr>
            <a:r>
              <a:rPr lang="en-US" sz="1400" b="1" dirty="0">
                <a:solidFill>
                  <a:schemeClr val="tx1">
                    <a:lumMod val="65000"/>
                    <a:lumOff val="35000"/>
                  </a:schemeClr>
                </a:solidFill>
                <a:latin typeface="Arial" panose="020B0604020202020204" pitchFamily="34" charset="0"/>
                <a:cs typeface="Arial" panose="020B0604020202020204" pitchFamily="34" charset="0"/>
              </a:rPr>
              <a:t>AUDIENCE / SUBGROUP DEFINITIONS</a:t>
            </a:r>
          </a:p>
          <a:p>
            <a:pPr marL="171450" indent="-171450">
              <a:spcBef>
                <a:spcPts val="1200"/>
              </a:spcBef>
              <a:buFont typeface="Arial" panose="020B0604020202020204" pitchFamily="34" charset="0"/>
              <a:buChar char="•"/>
            </a:pPr>
            <a:r>
              <a:rPr lang="en-US" sz="1400" b="1" dirty="0">
                <a:solidFill>
                  <a:schemeClr val="tx1">
                    <a:lumMod val="65000"/>
                    <a:lumOff val="35000"/>
                  </a:schemeClr>
                </a:solidFill>
                <a:latin typeface="Arial" panose="020B0604020202020204" pitchFamily="34" charset="0"/>
                <a:cs typeface="Arial" panose="020B0604020202020204" pitchFamily="34" charset="0"/>
              </a:rPr>
              <a:t>Cigarette users: </a:t>
            </a:r>
            <a:r>
              <a:rPr lang="en-US" sz="1400" dirty="0">
                <a:solidFill>
                  <a:schemeClr val="tx1">
                    <a:lumMod val="65000"/>
                    <a:lumOff val="35000"/>
                  </a:schemeClr>
                </a:solidFill>
                <a:latin typeface="Arial" panose="020B0604020202020204" pitchFamily="34" charset="0"/>
                <a:cs typeface="Arial" panose="020B0604020202020204" pitchFamily="34" charset="0"/>
              </a:rPr>
              <a:t>Respondents who self-report using cigarettes “regularly” or “occasionally” are defined as cigarette users.</a:t>
            </a:r>
          </a:p>
          <a:p>
            <a:pPr marL="171450" indent="-171450">
              <a:spcBef>
                <a:spcPts val="1200"/>
              </a:spcBef>
              <a:buFont typeface="Arial" panose="020B0604020202020204" pitchFamily="34" charset="0"/>
              <a:buChar char="•"/>
            </a:pPr>
            <a:r>
              <a:rPr lang="en-US" sz="1400" b="1" dirty="0">
                <a:solidFill>
                  <a:schemeClr val="tx1">
                    <a:lumMod val="65000"/>
                    <a:lumOff val="35000"/>
                  </a:schemeClr>
                </a:solidFill>
                <a:latin typeface="Arial" panose="020B0604020202020204" pitchFamily="34" charset="0"/>
                <a:cs typeface="Arial" panose="020B0604020202020204" pitchFamily="34" charset="0"/>
              </a:rPr>
              <a:t>Smoke-free users: </a:t>
            </a:r>
            <a:r>
              <a:rPr lang="en-US" sz="1400" dirty="0">
                <a:solidFill>
                  <a:schemeClr val="tx1">
                    <a:lumMod val="65000"/>
                    <a:lumOff val="35000"/>
                  </a:schemeClr>
                </a:solidFill>
                <a:latin typeface="Arial" panose="020B0604020202020204" pitchFamily="34" charset="0"/>
                <a:cs typeface="Arial" panose="020B0604020202020204" pitchFamily="34" charset="0"/>
              </a:rPr>
              <a:t>Respondents who self-report “regularly” or “occasionally” using any of the following are defined as smoke-free users:  </a:t>
            </a:r>
          </a:p>
          <a:p>
            <a:pPr marL="628650" lvl="1"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E-cigarettes</a:t>
            </a:r>
          </a:p>
          <a:p>
            <a:pPr marL="628650" lvl="1"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Heated Tobacco Products</a:t>
            </a:r>
          </a:p>
          <a:p>
            <a:pPr marL="628650" lvl="1"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Smokeless tobacco products like snus or nicotine pouches Nga-</a:t>
            </a:r>
            <a:r>
              <a:rPr lang="en-US" sz="1400" dirty="0" err="1">
                <a:solidFill>
                  <a:schemeClr val="tx1">
                    <a:lumMod val="65000"/>
                    <a:lumOff val="35000"/>
                  </a:schemeClr>
                </a:solidFill>
                <a:latin typeface="Arial" panose="020B0604020202020204" pitchFamily="34" charset="0"/>
                <a:cs typeface="Arial" panose="020B0604020202020204" pitchFamily="34" charset="0"/>
              </a:rPr>
              <a:t>nga</a:t>
            </a: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r>
              <a:rPr lang="en-US" sz="1200" dirty="0">
                <a:solidFill>
                  <a:schemeClr val="tx1">
                    <a:lumMod val="65000"/>
                    <a:lumOff val="35000"/>
                  </a:schemeClr>
                </a:solidFill>
                <a:latin typeface="Arial" panose="020B0604020202020204" pitchFamily="34" charset="0"/>
                <a:cs typeface="Arial" panose="020B0604020202020204" pitchFamily="34" charset="0"/>
              </a:rPr>
              <a:t> </a:t>
            </a: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endParaRPr lang="en-US" sz="5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r>
              <a:rPr lang="en-US" sz="1200" dirty="0">
                <a:solidFill>
                  <a:schemeClr val="tx1">
                    <a:lumMod val="65000"/>
                    <a:lumOff val="35000"/>
                  </a:schemeClr>
                </a:solidFill>
                <a:latin typeface="Arial" panose="020B0604020202020204" pitchFamily="34" charset="0"/>
                <a:cs typeface="Arial" panose="020B0604020202020204" pitchFamily="34" charset="0"/>
              </a:rPr>
              <a:t>    NOTE: </a:t>
            </a:r>
            <a:r>
              <a:rPr lang="en-US" sz="1200" i="1" dirty="0">
                <a:solidFill>
                  <a:schemeClr val="tx1">
                    <a:lumMod val="65000"/>
                    <a:lumOff val="35000"/>
                  </a:schemeClr>
                </a:solidFill>
                <a:latin typeface="Arial" panose="020B0604020202020204" pitchFamily="34" charset="0"/>
                <a:cs typeface="Arial" panose="020B0604020202020204" pitchFamily="34" charset="0"/>
              </a:rPr>
              <a:t>Results may not total 100% due to rounding.</a:t>
            </a: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xmlns="" id="{CC10B04F-A179-4646-BA0D-2EE7D0BD9B16}"/>
              </a:ext>
            </a:extLst>
          </p:cNvPr>
          <p:cNvPicPr>
            <a:picLocks noChangeAspect="1"/>
          </p:cNvPicPr>
          <p:nvPr/>
        </p:nvPicPr>
        <p:blipFill>
          <a:blip r:embed="rId2"/>
          <a:stretch>
            <a:fillRect/>
          </a:stretch>
        </p:blipFill>
        <p:spPr>
          <a:xfrm>
            <a:off x="3353896" y="5128529"/>
            <a:ext cx="1323880" cy="899941"/>
          </a:xfrm>
          <a:prstGeom prst="rect">
            <a:avLst/>
          </a:prstGeom>
        </p:spPr>
      </p:pic>
    </p:spTree>
    <p:extLst>
      <p:ext uri="{BB962C8B-B14F-4D97-AF65-F5344CB8AC3E}">
        <p14:creationId xmlns:p14="http://schemas.microsoft.com/office/powerpoint/2010/main" xmlns="" val="1733233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Combustible Tobacco Users, n=1,922</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3444383434"/>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AEA521FD-FEE8-B34F-99EF-1F6A3332E13D}"/>
              </a:ext>
            </a:extLst>
          </p:cNvPr>
          <p:cNvSpPr txBox="1"/>
          <p:nvPr/>
        </p:nvSpPr>
        <p:spPr>
          <a:xfrm>
            <a:off x="9050320" y="1300763"/>
            <a:ext cx="963827" cy="276999"/>
          </a:xfrm>
          <a:prstGeom prst="rect">
            <a:avLst/>
          </a:prstGeom>
          <a:noFill/>
        </p:spPr>
        <p:txBody>
          <a:bodyPr wrap="square" rtlCol="0">
            <a:spAutoFit/>
          </a:bodyPr>
          <a:lstStyle/>
          <a:p>
            <a:r>
              <a:rPr lang="en-US" sz="1200" dirty="0">
                <a:solidFill>
                  <a:srgbClr val="585858"/>
                </a:solidFill>
                <a:latin typeface="Arial"/>
                <a:cs typeface="Arial"/>
              </a:rPr>
              <a:t>% Yes</a:t>
            </a:r>
          </a:p>
        </p:txBody>
      </p:sp>
      <p:sp>
        <p:nvSpPr>
          <p:cNvPr id="2" name="TextBox 1">
            <a:extLst>
              <a:ext uri="{FF2B5EF4-FFF2-40B4-BE49-F238E27FC236}">
                <a16:creationId xmlns:a16="http://schemas.microsoft.com/office/drawing/2014/main" xmlns="" id="{5E74783E-D992-7F4D-9376-8B4EC8E71CA3}"/>
              </a:ext>
            </a:extLst>
          </p:cNvPr>
          <p:cNvSpPr txBox="1"/>
          <p:nvPr/>
        </p:nvSpPr>
        <p:spPr>
          <a:xfrm>
            <a:off x="836450" y="1244956"/>
            <a:ext cx="5023413" cy="830997"/>
          </a:xfrm>
          <a:prstGeom prst="rect">
            <a:avLst/>
          </a:prstGeom>
          <a:noFill/>
        </p:spPr>
        <p:txBody>
          <a:bodyPr wrap="square" rtlCol="0">
            <a:spAutoFit/>
          </a:bodyPr>
          <a:lstStyle/>
          <a:p>
            <a:pPr algn="ctr"/>
            <a:r>
              <a:rPr lang="en-US" sz="1200" b="1" dirty="0">
                <a:solidFill>
                  <a:srgbClr val="595959"/>
                </a:solidFill>
                <a:latin typeface="Arial" panose="020B0604020202020204" pitchFamily="34" charset="0"/>
                <a:cs typeface="Arial" panose="020B0604020202020204" pitchFamily="34" charset="0"/>
              </a:rPr>
              <a:t>Q: Would you consider switching to a smoke-free alternative product (such as an e-cigarette, heated tobacco product, or tobacco/nicotine pouch) if they were legal, met quality and safety standards, and were conveniently available? </a:t>
            </a:r>
          </a:p>
        </p:txBody>
      </p:sp>
      <p:sp>
        <p:nvSpPr>
          <p:cNvPr id="57" name="TextBox 56">
            <a:extLst>
              <a:ext uri="{FF2B5EF4-FFF2-40B4-BE49-F238E27FC236}">
                <a16:creationId xmlns:a16="http://schemas.microsoft.com/office/drawing/2014/main" xmlns="" id="{697EDF7E-AC72-B240-8385-14F3EB2F03A3}"/>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Nearly nine-in-ten (88%) adult smokers would consider switching to a smoke-free alternative product if they were legal, met quality and safety standards, and were conveniently available.</a:t>
            </a:r>
          </a:p>
        </p:txBody>
      </p:sp>
      <p:graphicFrame>
        <p:nvGraphicFramePr>
          <p:cNvPr id="53" name="Chart 52">
            <a:extLst>
              <a:ext uri="{FF2B5EF4-FFF2-40B4-BE49-F238E27FC236}">
                <a16:creationId xmlns:a16="http://schemas.microsoft.com/office/drawing/2014/main" xmlns="" id="{68DE8A8C-CFC8-3A4F-B9D4-B1536B967BEA}"/>
              </a:ext>
            </a:extLst>
          </p:cNvPr>
          <p:cNvGraphicFramePr/>
          <p:nvPr>
            <p:extLst>
              <p:ext uri="{D42A27DB-BD31-4B8C-83A1-F6EECF244321}">
                <p14:modId xmlns:p14="http://schemas.microsoft.com/office/powerpoint/2010/main" xmlns="" val="406040831"/>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54" name="Rectangle 53">
            <a:extLst>
              <a:ext uri="{FF2B5EF4-FFF2-40B4-BE49-F238E27FC236}">
                <a16:creationId xmlns:a16="http://schemas.microsoft.com/office/drawing/2014/main" xmlns="" id="{881C535D-9BF0-E641-8904-57FE6FB606E6}"/>
              </a:ext>
            </a:extLst>
          </p:cNvPr>
          <p:cNvSpPr/>
          <p:nvPr/>
        </p:nvSpPr>
        <p:spPr>
          <a:xfrm>
            <a:off x="1241627" y="3939722"/>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749630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1077748304"/>
              </p:ext>
            </p:extLst>
          </p:nvPr>
        </p:nvGraphicFramePr>
        <p:xfrm>
          <a:off x="791736" y="1558041"/>
          <a:ext cx="10636437"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2325629" y="1235612"/>
            <a:ext cx="7554350" cy="276999"/>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And, where would you like to find out more about smoke-free alternative products?  </a:t>
            </a:r>
          </a:p>
        </p:txBody>
      </p:sp>
      <p:sp>
        <p:nvSpPr>
          <p:cNvPr id="53" name="TextBox 52">
            <a:extLst>
              <a:ext uri="{FF2B5EF4-FFF2-40B4-BE49-F238E27FC236}">
                <a16:creationId xmlns:a16="http://schemas.microsoft.com/office/drawing/2014/main" xmlns="" id="{ECD80932-8766-A544-982F-24A9DE03FC1C}"/>
              </a:ext>
            </a:extLst>
          </p:cNvPr>
          <p:cNvSpPr txBox="1"/>
          <p:nvPr/>
        </p:nvSpPr>
        <p:spPr>
          <a:xfrm>
            <a:off x="483002" y="5965557"/>
            <a:ext cx="6803169" cy="253916"/>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Combustible tobacco users who would consider switching to a smoke-free alternative product, n=1,700</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36368" y="302415"/>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Philippine adult smokers who would consider switching to smoke-free products are most likely to look to health warnings on products to find more information about smoke-free products.   </a:t>
            </a:r>
          </a:p>
        </p:txBody>
      </p:sp>
    </p:spTree>
    <p:extLst>
      <p:ext uri="{BB962C8B-B14F-4D97-AF65-F5344CB8AC3E}">
        <p14:creationId xmlns:p14="http://schemas.microsoft.com/office/powerpoint/2010/main" xmlns="" val="2742108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480233052"/>
              </p:ext>
            </p:extLst>
          </p:nvPr>
        </p:nvGraphicFramePr>
        <p:xfrm>
          <a:off x="779210" y="1558041"/>
          <a:ext cx="10636437"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1390388" y="1235612"/>
            <a:ext cx="9532307"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For each of the following, please indicate how important they were in influencing your decision to try smoke-free alternatives such as e-cigarettes or heated tobacco products.</a:t>
            </a:r>
          </a:p>
        </p:txBody>
      </p:sp>
      <p:sp>
        <p:nvSpPr>
          <p:cNvPr id="53" name="TextBox 52">
            <a:extLst>
              <a:ext uri="{FF2B5EF4-FFF2-40B4-BE49-F238E27FC236}">
                <a16:creationId xmlns:a16="http://schemas.microsoft.com/office/drawing/2014/main" xmlns="" id="{ECD80932-8766-A544-982F-24A9DE03FC1C}"/>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Regular or Occasional User of Smoke-Free Products, n=264</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59905" y="550957"/>
            <a:ext cx="11980064" cy="369332"/>
          </a:xfrm>
          <a:prstGeom prst="rect">
            <a:avLst/>
          </a:prstGeom>
          <a:noFill/>
        </p:spPr>
        <p:txBody>
          <a:bodyPr wrap="square" rtlCol="0">
            <a:spAutoFit/>
          </a:bodyPr>
          <a:lstStyle/>
          <a:p>
            <a:pPr>
              <a:spcAft>
                <a:spcPts val="400"/>
              </a:spcAft>
            </a:pPr>
            <a:r>
              <a:rPr lang="en-US" dirty="0">
                <a:solidFill>
                  <a:srgbClr val="249CD8"/>
                </a:solidFill>
                <a:latin typeface="Arial"/>
                <a:cs typeface="Arial"/>
              </a:rPr>
              <a:t>A variety of factors were important influencers for smoke-free product users' decision to try alternative products. </a:t>
            </a:r>
          </a:p>
        </p:txBody>
      </p:sp>
    </p:spTree>
    <p:extLst>
      <p:ext uri="{BB962C8B-B14F-4D97-AF65-F5344CB8AC3E}">
        <p14:creationId xmlns:p14="http://schemas.microsoft.com/office/powerpoint/2010/main" xmlns="" val="2619025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61" name="Rectangle 60">
            <a:extLst>
              <a:ext uri="{FF2B5EF4-FFF2-40B4-BE49-F238E27FC236}">
                <a16:creationId xmlns:a16="http://schemas.microsoft.com/office/drawing/2014/main" xmlns="" id="{C340211B-C0A6-C14B-B990-B6B2E503C3F1}"/>
              </a:ext>
            </a:extLst>
          </p:cNvPr>
          <p:cNvSpPr/>
          <p:nvPr/>
        </p:nvSpPr>
        <p:spPr>
          <a:xfrm>
            <a:off x="1948257" y="1235612"/>
            <a:ext cx="8342371"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If the price of smoke-free alternatives like e-cigarettes or heated tobacco products increased significantly because of an increase in the excise tax, which of the following would you be </a:t>
            </a:r>
            <a:r>
              <a:rPr lang="en-US" sz="1200" b="1" u="sng" dirty="0">
                <a:solidFill>
                  <a:schemeClr val="tx1">
                    <a:lumMod val="65000"/>
                    <a:lumOff val="35000"/>
                  </a:schemeClr>
                </a:solidFill>
                <a:latin typeface="Arial" panose="020B0604020202020204" pitchFamily="34" charset="0"/>
                <a:cs typeface="Arial" panose="020B0604020202020204" pitchFamily="34" charset="0"/>
              </a:rPr>
              <a:t>most likely</a:t>
            </a:r>
            <a:r>
              <a:rPr lang="en-US" sz="1200" b="1" dirty="0">
                <a:solidFill>
                  <a:schemeClr val="tx1">
                    <a:lumMod val="65000"/>
                    <a:lumOff val="35000"/>
                  </a:schemeClr>
                </a:solidFill>
                <a:latin typeface="Arial" panose="020B0604020202020204" pitchFamily="34" charset="0"/>
                <a:cs typeface="Arial" panose="020B0604020202020204" pitchFamily="34" charset="0"/>
              </a:rPr>
              <a:t> to do… </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07340" y="331445"/>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Over half (53%) of smoke-free product users would reduce their usage of the products if the priced increased due to an increase in the excise tax. </a:t>
            </a:r>
          </a:p>
        </p:txBody>
      </p:sp>
      <p:graphicFrame>
        <p:nvGraphicFramePr>
          <p:cNvPr id="51" name="Chart 50">
            <a:extLst>
              <a:ext uri="{FF2B5EF4-FFF2-40B4-BE49-F238E27FC236}">
                <a16:creationId xmlns:a16="http://schemas.microsoft.com/office/drawing/2014/main" xmlns="" id="{CADBC8C8-624B-9048-9189-A71F560E4D1A}"/>
              </a:ext>
            </a:extLst>
          </p:cNvPr>
          <p:cNvGraphicFramePr/>
          <p:nvPr>
            <p:extLst>
              <p:ext uri="{D42A27DB-BD31-4B8C-83A1-F6EECF244321}">
                <p14:modId xmlns:p14="http://schemas.microsoft.com/office/powerpoint/2010/main" xmlns="" val="55361907"/>
              </p:ext>
            </p:extLst>
          </p:nvPr>
        </p:nvGraphicFramePr>
        <p:xfrm>
          <a:off x="779210" y="1558041"/>
          <a:ext cx="10636437"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52" name="TextBox 51">
            <a:extLst>
              <a:ext uri="{FF2B5EF4-FFF2-40B4-BE49-F238E27FC236}">
                <a16:creationId xmlns:a16="http://schemas.microsoft.com/office/drawing/2014/main" xmlns="" id="{2486AF20-09AD-1D44-9099-CDAD3E9D8AB8}"/>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Regular or Occasional User of Smoke-Free Products, n=264</a:t>
            </a:r>
          </a:p>
        </p:txBody>
      </p:sp>
    </p:spTree>
    <p:extLst>
      <p:ext uri="{BB962C8B-B14F-4D97-AF65-F5344CB8AC3E}">
        <p14:creationId xmlns:p14="http://schemas.microsoft.com/office/powerpoint/2010/main" xmlns="" val="2219807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2025803768"/>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AEA521FD-FEE8-B34F-99EF-1F6A3332E13D}"/>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Agree</a:t>
            </a:r>
          </a:p>
        </p:txBody>
      </p:sp>
      <p:sp>
        <p:nvSpPr>
          <p:cNvPr id="2" name="TextBox 1">
            <a:extLst>
              <a:ext uri="{FF2B5EF4-FFF2-40B4-BE49-F238E27FC236}">
                <a16:creationId xmlns:a16="http://schemas.microsoft.com/office/drawing/2014/main" xmlns="" id="{5E74783E-D992-7F4D-9376-8B4EC8E71CA3}"/>
              </a:ext>
            </a:extLst>
          </p:cNvPr>
          <p:cNvSpPr txBox="1"/>
          <p:nvPr/>
        </p:nvSpPr>
        <p:spPr>
          <a:xfrm>
            <a:off x="836450" y="1244956"/>
            <a:ext cx="5023413" cy="1200329"/>
          </a:xfrm>
          <a:prstGeom prst="rect">
            <a:avLst/>
          </a:prstGeom>
          <a:noFill/>
        </p:spPr>
        <p:txBody>
          <a:bodyPr wrap="square" rtlCol="0">
            <a:spAutoFit/>
          </a:bodyPr>
          <a:lstStyle/>
          <a:p>
            <a:pPr algn="ctr"/>
            <a:r>
              <a:rPr lang="en-US" sz="1200" b="1" dirty="0">
                <a:solidFill>
                  <a:srgbClr val="595959"/>
                </a:solidFill>
                <a:latin typeface="Arial" panose="020B0604020202020204" pitchFamily="34" charset="0"/>
                <a:cs typeface="Arial" panose="020B0604020202020204" pitchFamily="34" charset="0"/>
              </a:rPr>
              <a:t>Q: Please indicate whether you agree or disagree with the following statement:</a:t>
            </a:r>
          </a:p>
          <a:p>
            <a:pPr algn="ctr"/>
            <a:r>
              <a:rPr lang="en-US" sz="1200" b="1" dirty="0">
                <a:solidFill>
                  <a:srgbClr val="595959"/>
                </a:solidFill>
                <a:latin typeface="Arial" panose="020B0604020202020204" pitchFamily="34" charset="0"/>
                <a:cs typeface="Arial" panose="020B0604020202020204" pitchFamily="34" charset="0"/>
              </a:rPr>
              <a:t> </a:t>
            </a:r>
          </a:p>
          <a:p>
            <a:pPr algn="ctr"/>
            <a:r>
              <a:rPr lang="en-US" sz="1200" b="1" dirty="0">
                <a:solidFill>
                  <a:srgbClr val="595959"/>
                </a:solidFill>
                <a:latin typeface="Arial" panose="020B0604020202020204" pitchFamily="34" charset="0"/>
                <a:cs typeface="Arial" panose="020B0604020202020204" pitchFamily="34" charset="0"/>
              </a:rPr>
              <a:t>	</a:t>
            </a:r>
            <a:r>
              <a:rPr lang="en-US" sz="1200" i="1" dirty="0">
                <a:solidFill>
                  <a:srgbClr val="595959"/>
                </a:solidFill>
                <a:latin typeface="Arial" panose="020B0604020202020204" pitchFamily="34" charset="0"/>
                <a:cs typeface="Arial" panose="020B0604020202020204" pitchFamily="34" charset="0"/>
              </a:rPr>
              <a:t>I would be </a:t>
            </a:r>
            <a:r>
              <a:rPr lang="en-US" sz="1200" i="1" u="sng" dirty="0">
                <a:solidFill>
                  <a:srgbClr val="595959"/>
                </a:solidFill>
                <a:latin typeface="Arial" panose="020B0604020202020204" pitchFamily="34" charset="0"/>
                <a:cs typeface="Arial" panose="020B0604020202020204" pitchFamily="34" charset="0"/>
              </a:rPr>
              <a:t>less likely</a:t>
            </a:r>
            <a:r>
              <a:rPr lang="en-US" sz="1200" i="1" dirty="0">
                <a:solidFill>
                  <a:srgbClr val="595959"/>
                </a:solidFill>
                <a:latin typeface="Arial" panose="020B0604020202020204" pitchFamily="34" charset="0"/>
                <a:cs typeface="Arial" panose="020B0604020202020204" pitchFamily="34" charset="0"/>
              </a:rPr>
              <a:t> to try smoke-free alternatives like e-cigarettes and heated tobacco products if tax increases cause them to become more expensive.</a:t>
            </a:r>
          </a:p>
        </p:txBody>
      </p:sp>
      <p:sp>
        <p:nvSpPr>
          <p:cNvPr id="57" name="TextBox 56">
            <a:extLst>
              <a:ext uri="{FF2B5EF4-FFF2-40B4-BE49-F238E27FC236}">
                <a16:creationId xmlns:a16="http://schemas.microsoft.com/office/drawing/2014/main" xmlns="" id="{697EDF7E-AC72-B240-8385-14F3EB2F03A3}"/>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More than eight-in-ten (83%) of those who are former users or have never tried a smoke-free product suggest they are less likely to try the alternatives if tax increases cause them to be more expensive. </a:t>
            </a:r>
          </a:p>
        </p:txBody>
      </p:sp>
      <p:sp>
        <p:nvSpPr>
          <p:cNvPr id="54" name="TextBox 53">
            <a:extLst>
              <a:ext uri="{FF2B5EF4-FFF2-40B4-BE49-F238E27FC236}">
                <a16:creationId xmlns:a16="http://schemas.microsoft.com/office/drawing/2014/main" xmlns="" id="{B06492AC-BB32-7347-839E-BC0217B58F79}"/>
              </a:ext>
            </a:extLst>
          </p:cNvPr>
          <p:cNvSpPr txBox="1"/>
          <p:nvPr/>
        </p:nvSpPr>
        <p:spPr>
          <a:xfrm>
            <a:off x="483002" y="5965557"/>
            <a:ext cx="4954236" cy="253916"/>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Former User of or Have Never Used Smoke-Free Products, n=946</a:t>
            </a:r>
          </a:p>
        </p:txBody>
      </p:sp>
      <p:graphicFrame>
        <p:nvGraphicFramePr>
          <p:cNvPr id="53" name="Chart 52">
            <a:extLst>
              <a:ext uri="{FF2B5EF4-FFF2-40B4-BE49-F238E27FC236}">
                <a16:creationId xmlns:a16="http://schemas.microsoft.com/office/drawing/2014/main" xmlns="" id="{3D8B1D64-4EFA-D746-82C4-728A8F1A8F2C}"/>
              </a:ext>
            </a:extLst>
          </p:cNvPr>
          <p:cNvGraphicFramePr/>
          <p:nvPr>
            <p:extLst>
              <p:ext uri="{D42A27DB-BD31-4B8C-83A1-F6EECF244321}">
                <p14:modId xmlns:p14="http://schemas.microsoft.com/office/powerpoint/2010/main" xmlns="" val="4055537456"/>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58" name="Rectangle 57">
            <a:extLst>
              <a:ext uri="{FF2B5EF4-FFF2-40B4-BE49-F238E27FC236}">
                <a16:creationId xmlns:a16="http://schemas.microsoft.com/office/drawing/2014/main" xmlns="" id="{B331FD5D-07DA-8F47-9D60-F17ECCEF43BF}"/>
              </a:ext>
            </a:extLst>
          </p:cNvPr>
          <p:cNvSpPr/>
          <p:nvPr/>
        </p:nvSpPr>
        <p:spPr>
          <a:xfrm>
            <a:off x="1241627" y="4002472"/>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415226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2074115288"/>
              </p:ext>
            </p:extLst>
          </p:nvPr>
        </p:nvGraphicFramePr>
        <p:xfrm>
          <a:off x="791736" y="1558041"/>
          <a:ext cx="10636437"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2325629" y="1235612"/>
            <a:ext cx="7554350" cy="461665"/>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If smoke-free alternatives like e-cigarettes or heated tobacco products were limited to just plain tobacco or plain menthol flavor, which of the following would you be most likely to do… </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07340" y="55673"/>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Only about one-quarter (27%) of current smoke-free users who use a flavored product would reduce their usage if the products were limited to tobacco or menthol flavor.  Nearly half would either purchase the products online or from other countries (18%) or switch to a plain tobacco or plain menthol flavor smoke-free product (31%).  </a:t>
            </a:r>
          </a:p>
        </p:txBody>
      </p:sp>
      <p:sp>
        <p:nvSpPr>
          <p:cNvPr id="51" name="TextBox 50">
            <a:extLst>
              <a:ext uri="{FF2B5EF4-FFF2-40B4-BE49-F238E27FC236}">
                <a16:creationId xmlns:a16="http://schemas.microsoft.com/office/drawing/2014/main" xmlns="" id="{BCBFE235-D158-A34D-8D30-4EF72A1E4A46}"/>
              </a:ext>
            </a:extLst>
          </p:cNvPr>
          <p:cNvSpPr txBox="1"/>
          <p:nvPr/>
        </p:nvSpPr>
        <p:spPr>
          <a:xfrm>
            <a:off x="483002" y="5965557"/>
            <a:ext cx="6019398" cy="253916"/>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Smoke-Free User of a Flavor Other than Plain Tobacco or Menthol, n=75</a:t>
            </a:r>
          </a:p>
        </p:txBody>
      </p:sp>
    </p:spTree>
    <p:extLst>
      <p:ext uri="{BB962C8B-B14F-4D97-AF65-F5344CB8AC3E}">
        <p14:creationId xmlns:p14="http://schemas.microsoft.com/office/powerpoint/2010/main" xmlns="" val="2353145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D3486FAF-BFE5-2643-B11B-B53A6CC9BEE3}"/>
              </a:ext>
            </a:extLst>
          </p:cNvPr>
          <p:cNvPicPr>
            <a:picLocks noChangeAspect="1"/>
          </p:cNvPicPr>
          <p:nvPr/>
        </p:nvPicPr>
        <p:blipFill rotWithShape="1">
          <a:blip r:embed="rId2"/>
          <a:srcRect l="18997" t="29733" r="5973" b="634"/>
          <a:stretch/>
        </p:blipFill>
        <p:spPr>
          <a:xfrm>
            <a:off x="0" y="0"/>
            <a:ext cx="12188952" cy="6858000"/>
          </a:xfrm>
          <a:prstGeom prst="rect">
            <a:avLst/>
          </a:prstGeom>
        </p:spPr>
      </p:pic>
      <p:sp>
        <p:nvSpPr>
          <p:cNvPr id="6" name="TextBox 5">
            <a:extLst>
              <a:ext uri="{FF2B5EF4-FFF2-40B4-BE49-F238E27FC236}">
                <a16:creationId xmlns:a16="http://schemas.microsoft.com/office/drawing/2014/main" xmlns="" id="{E54793D6-E65E-AB4A-B86C-F6EE7E25A571}"/>
              </a:ext>
            </a:extLst>
          </p:cNvPr>
          <p:cNvSpPr txBox="1"/>
          <p:nvPr/>
        </p:nvSpPr>
        <p:spPr>
          <a:xfrm>
            <a:off x="575770" y="3120864"/>
            <a:ext cx="11425730" cy="830997"/>
          </a:xfrm>
          <a:prstGeom prst="rect">
            <a:avLst/>
          </a:prstGeom>
          <a:noFill/>
        </p:spPr>
        <p:txBody>
          <a:bodyPr wrap="square" rtlCol="0">
            <a:spAutoFit/>
          </a:bodyPr>
          <a:lstStyle/>
          <a:p>
            <a:r>
              <a:rPr lang="en-US" sz="4800" dirty="0">
                <a:solidFill>
                  <a:schemeClr val="bg1"/>
                </a:solidFill>
                <a:latin typeface="Arial"/>
                <a:cs typeface="Arial"/>
              </a:rPr>
              <a:t>Political Landscape</a:t>
            </a:r>
            <a:endParaRPr lang="en-US" sz="4800" i="1" dirty="0">
              <a:solidFill>
                <a:schemeClr val="bg1"/>
              </a:solidFill>
              <a:latin typeface="Arial"/>
              <a:cs typeface="Arial"/>
            </a:endParaRPr>
          </a:p>
        </p:txBody>
      </p:sp>
    </p:spTree>
    <p:extLst>
      <p:ext uri="{BB962C8B-B14F-4D97-AF65-F5344CB8AC3E}">
        <p14:creationId xmlns:p14="http://schemas.microsoft.com/office/powerpoint/2010/main" xmlns="" val="2425430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xmlns="" id="{C6349A07-2D80-7F43-97F3-6C026E1AFF81}"/>
              </a:ext>
            </a:extLst>
          </p:cNvPr>
          <p:cNvSpPr/>
          <p:nvPr/>
        </p:nvSpPr>
        <p:spPr>
          <a:xfrm>
            <a:off x="6183261" y="1207049"/>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60" name="TextBox 59">
            <a:extLst>
              <a:ext uri="{FF2B5EF4-FFF2-40B4-BE49-F238E27FC236}">
                <a16:creationId xmlns:a16="http://schemas.microsoft.com/office/drawing/2014/main" xmlns="" id="{F7DF40E5-5403-8B47-A101-F659F70849A1}"/>
              </a:ext>
            </a:extLst>
          </p:cNvPr>
          <p:cNvSpPr txBox="1"/>
          <p:nvPr/>
        </p:nvSpPr>
        <p:spPr>
          <a:xfrm>
            <a:off x="6183263" y="5948690"/>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2" name="Chart 1">
            <a:extLst>
              <a:ext uri="{FF2B5EF4-FFF2-40B4-BE49-F238E27FC236}">
                <a16:creationId xmlns:a16="http://schemas.microsoft.com/office/drawing/2014/main" xmlns="" id="{97B6EA86-991A-004E-9E2C-8DD85199B11F}"/>
              </a:ext>
            </a:extLst>
          </p:cNvPr>
          <p:cNvGraphicFramePr/>
          <p:nvPr>
            <p:extLst>
              <p:ext uri="{D42A27DB-BD31-4B8C-83A1-F6EECF244321}">
                <p14:modId xmlns:p14="http://schemas.microsoft.com/office/powerpoint/2010/main" xmlns="" val="241478685"/>
              </p:ext>
            </p:extLst>
          </p:nvPr>
        </p:nvGraphicFramePr>
        <p:xfrm>
          <a:off x="506479" y="1173266"/>
          <a:ext cx="5382499" cy="502011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3" name="Chart 52">
            <a:extLst>
              <a:ext uri="{FF2B5EF4-FFF2-40B4-BE49-F238E27FC236}">
                <a16:creationId xmlns:a16="http://schemas.microsoft.com/office/drawing/2014/main" xmlns="" id="{5CC025A8-BD56-864E-8F19-D277E263ED31}"/>
              </a:ext>
            </a:extLst>
          </p:cNvPr>
          <p:cNvGraphicFramePr/>
          <p:nvPr>
            <p:extLst>
              <p:ext uri="{D42A27DB-BD31-4B8C-83A1-F6EECF244321}">
                <p14:modId xmlns:p14="http://schemas.microsoft.com/office/powerpoint/2010/main" xmlns="" val="1764948677"/>
              </p:ext>
            </p:extLst>
          </p:nvPr>
        </p:nvGraphicFramePr>
        <p:xfrm>
          <a:off x="6352246" y="1166744"/>
          <a:ext cx="5396147" cy="5020118"/>
        </p:xfrm>
        <a:graphic>
          <a:graphicData uri="http://schemas.openxmlformats.org/drawingml/2006/chart">
            <c:chart xmlns:c="http://schemas.openxmlformats.org/drawingml/2006/chart" xmlns:r="http://schemas.openxmlformats.org/officeDocument/2006/relationships" r:id="rId3"/>
          </a:graphicData>
        </a:graphic>
      </p:graphicFrame>
      <p:sp>
        <p:nvSpPr>
          <p:cNvPr id="54" name="TextBox 53">
            <a:extLst>
              <a:ext uri="{FF2B5EF4-FFF2-40B4-BE49-F238E27FC236}">
                <a16:creationId xmlns:a16="http://schemas.microsoft.com/office/drawing/2014/main" xmlns="" id="{B1B03B4F-0106-8D4D-9534-3174F006E9FF}"/>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endParaRPr lang="en-US" dirty="0">
              <a:solidFill>
                <a:srgbClr val="249CD8"/>
              </a:solidFill>
              <a:latin typeface="Arial"/>
              <a:cs typeface="Arial"/>
            </a:endParaRPr>
          </a:p>
          <a:p>
            <a:r>
              <a:rPr lang="en-US" dirty="0">
                <a:solidFill>
                  <a:srgbClr val="249CD8"/>
                </a:solidFill>
                <a:latin typeface="Arial"/>
                <a:cs typeface="Arial"/>
              </a:rPr>
              <a:t>Among Philippine tobacco users, it’s currently a three-way race between Duterte, Marcos, and Moreno. </a:t>
            </a:r>
          </a:p>
        </p:txBody>
      </p:sp>
      <p:sp>
        <p:nvSpPr>
          <p:cNvPr id="52" name="TextBox 51">
            <a:extLst>
              <a:ext uri="{FF2B5EF4-FFF2-40B4-BE49-F238E27FC236}">
                <a16:creationId xmlns:a16="http://schemas.microsoft.com/office/drawing/2014/main" xmlns="" id="{F481F7F3-93C6-E24E-AFED-BC6F7C3B5781}"/>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
        <p:nvSpPr>
          <p:cNvPr id="55" name="Rectangle 54">
            <a:extLst>
              <a:ext uri="{FF2B5EF4-FFF2-40B4-BE49-F238E27FC236}">
                <a16:creationId xmlns:a16="http://schemas.microsoft.com/office/drawing/2014/main" xmlns="" id="{0E1C8750-EA2C-C043-AA33-4107B5510CC5}"/>
              </a:ext>
            </a:extLst>
          </p:cNvPr>
          <p:cNvSpPr/>
          <p:nvPr/>
        </p:nvSpPr>
        <p:spPr>
          <a:xfrm>
            <a:off x="1250592" y="3805248"/>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937360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35329F8-7CFF-F347-B4F1-B687AC20E28E}"/>
              </a:ext>
            </a:extLst>
          </p:cNvPr>
          <p:cNvPicPr>
            <a:picLocks noChangeAspect="1"/>
          </p:cNvPicPr>
          <p:nvPr/>
        </p:nvPicPr>
        <p:blipFill rotWithShape="1">
          <a:blip r:embed="rId2"/>
          <a:srcRect l="1491" t="7456" r="8873" b="31282"/>
          <a:stretch/>
        </p:blipFill>
        <p:spPr>
          <a:xfrm>
            <a:off x="1" y="1159988"/>
            <a:ext cx="12188824" cy="5050313"/>
          </a:xfrm>
          <a:prstGeom prst="rect">
            <a:avLst/>
          </a:prstGeom>
        </p:spPr>
      </p:pic>
      <p:sp>
        <p:nvSpPr>
          <p:cNvPr id="3" name="TextBox 2">
            <a:extLst>
              <a:ext uri="{FF2B5EF4-FFF2-40B4-BE49-F238E27FC236}">
                <a16:creationId xmlns:a16="http://schemas.microsoft.com/office/drawing/2014/main" xmlns="" id="{50F416F8-3838-C544-9907-0A181D504A32}"/>
              </a:ext>
            </a:extLst>
          </p:cNvPr>
          <p:cNvSpPr txBox="1"/>
          <p:nvPr/>
        </p:nvSpPr>
        <p:spPr>
          <a:xfrm>
            <a:off x="778434" y="2903104"/>
            <a:ext cx="10693709"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0" i="1" u="none" strike="noStrike" kern="1200" cap="none" spc="0" normalizeH="0" baseline="0" noProof="0" dirty="0">
                <a:ln>
                  <a:noFill/>
                </a:ln>
                <a:solidFill>
                  <a:prstClr val="white"/>
                </a:solidFill>
                <a:effectLst/>
                <a:uLnTx/>
                <a:uFillTx/>
                <a:latin typeface="Arial"/>
                <a:ea typeface="+mn-ea"/>
                <a:cs typeface="Arial"/>
              </a:rPr>
              <a:t>Thank you.</a:t>
            </a:r>
            <a:endParaRPr kumimoji="0" lang="en-US" sz="3600" b="0" i="1" u="none" strike="noStrike" kern="1200" cap="none" spc="0" normalizeH="0" baseline="0" noProof="0" dirty="0">
              <a:ln>
                <a:noFill/>
              </a:ln>
              <a:solidFill>
                <a:prstClr val="white"/>
              </a:solidFill>
              <a:effectLst/>
              <a:uLnTx/>
              <a:uFillTx/>
              <a:latin typeface="Arial"/>
              <a:ea typeface="+mn-ea"/>
              <a:cs typeface="Arial"/>
            </a:endParaRPr>
          </a:p>
        </p:txBody>
      </p:sp>
      <p:sp>
        <p:nvSpPr>
          <p:cNvPr id="4" name="TextBox 3">
            <a:extLst>
              <a:ext uri="{FF2B5EF4-FFF2-40B4-BE49-F238E27FC236}">
                <a16:creationId xmlns:a16="http://schemas.microsoft.com/office/drawing/2014/main" xmlns="" id="{0FEDC065-68CD-B944-A50E-742ED54D514E}"/>
              </a:ext>
            </a:extLst>
          </p:cNvPr>
          <p:cNvSpPr txBox="1"/>
          <p:nvPr/>
        </p:nvSpPr>
        <p:spPr>
          <a:xfrm>
            <a:off x="9129468" y="5869801"/>
            <a:ext cx="3001143" cy="276999"/>
          </a:xfrm>
          <a:prstGeom prst="rect">
            <a:avLst/>
          </a:prstGeom>
          <a:noFill/>
        </p:spPr>
        <p:txBody>
          <a:bodyPr wrap="non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This study was commissioned by </a:t>
            </a:r>
            <a:r>
              <a:rPr kumimoji="0" lang="en-US" sz="1200" b="0" i="1"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factasia</a:t>
            </a:r>
            <a:endPar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xmlns="" val="3736322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CBDD0031-C93C-7E45-B99D-CA8BD56F47C2}"/>
              </a:ext>
            </a:extLst>
          </p:cNvPr>
          <p:cNvSpPr>
            <a:spLocks noGrp="1"/>
          </p:cNvSpPr>
          <p:nvPr>
            <p:ph type="body" sz="quarter" idx="11"/>
          </p:nvPr>
        </p:nvSpPr>
        <p:spPr/>
        <p:txBody>
          <a:bodyPr/>
          <a:lstStyle/>
          <a:p>
            <a:r>
              <a:rPr lang="en-US" dirty="0"/>
              <a:t>Demographics of the Overall Sample</a:t>
            </a:r>
          </a:p>
        </p:txBody>
      </p:sp>
      <p:sp>
        <p:nvSpPr>
          <p:cNvPr id="4" name="Rectangle 3">
            <a:extLst>
              <a:ext uri="{FF2B5EF4-FFF2-40B4-BE49-F238E27FC236}">
                <a16:creationId xmlns:a16="http://schemas.microsoft.com/office/drawing/2014/main" xmlns="" id="{640CE238-4C8C-9041-BAC2-888ABFC47FE4}"/>
              </a:ext>
            </a:extLst>
          </p:cNvPr>
          <p:cNvSpPr/>
          <p:nvPr/>
        </p:nvSpPr>
        <p:spPr>
          <a:xfrm>
            <a:off x="483992" y="1094843"/>
            <a:ext cx="11220836" cy="5148641"/>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 name="Chart 4">
            <a:extLst>
              <a:ext uri="{FF2B5EF4-FFF2-40B4-BE49-F238E27FC236}">
                <a16:creationId xmlns:a16="http://schemas.microsoft.com/office/drawing/2014/main" xmlns="" id="{593769FF-3806-C54F-BBA9-2D451833E9EE}"/>
              </a:ext>
            </a:extLst>
          </p:cNvPr>
          <p:cNvGraphicFramePr/>
          <p:nvPr>
            <p:extLst>
              <p:ext uri="{D42A27DB-BD31-4B8C-83A1-F6EECF244321}">
                <p14:modId xmlns:p14="http://schemas.microsoft.com/office/powerpoint/2010/main" xmlns="" val="2185330124"/>
              </p:ext>
            </p:extLst>
          </p:nvPr>
        </p:nvGraphicFramePr>
        <p:xfrm>
          <a:off x="3400533" y="1109189"/>
          <a:ext cx="2738893" cy="24911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xmlns="" id="{B9115CDE-D82C-EE40-94EF-949C0E323C3C}"/>
              </a:ext>
            </a:extLst>
          </p:cNvPr>
          <p:cNvGraphicFramePr/>
          <p:nvPr>
            <p:extLst>
              <p:ext uri="{D42A27DB-BD31-4B8C-83A1-F6EECF244321}">
                <p14:modId xmlns:p14="http://schemas.microsoft.com/office/powerpoint/2010/main" xmlns="" val="2607417227"/>
              </p:ext>
            </p:extLst>
          </p:nvPr>
        </p:nvGraphicFramePr>
        <p:xfrm>
          <a:off x="595655" y="1109189"/>
          <a:ext cx="2738893" cy="249116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e 7">
            <a:extLst>
              <a:ext uri="{FF2B5EF4-FFF2-40B4-BE49-F238E27FC236}">
                <a16:creationId xmlns:a16="http://schemas.microsoft.com/office/drawing/2014/main" xmlns="" id="{D8D290A2-2162-4241-B9BA-89D1DAB44668}"/>
              </a:ext>
            </a:extLst>
          </p:cNvPr>
          <p:cNvGraphicFramePr>
            <a:graphicFrameLocks noGrp="1"/>
          </p:cNvGraphicFramePr>
          <p:nvPr>
            <p:extLst>
              <p:ext uri="{D42A27DB-BD31-4B8C-83A1-F6EECF244321}">
                <p14:modId xmlns:p14="http://schemas.microsoft.com/office/powerpoint/2010/main" xmlns="" val="3029495580"/>
              </p:ext>
            </p:extLst>
          </p:nvPr>
        </p:nvGraphicFramePr>
        <p:xfrm>
          <a:off x="1050839" y="4079675"/>
          <a:ext cx="4566190" cy="1943755"/>
        </p:xfrm>
        <a:graphic>
          <a:graphicData uri="http://schemas.openxmlformats.org/drawingml/2006/table">
            <a:tbl>
              <a:tblPr firstRow="1" bandRow="1">
                <a:tableStyleId>{D7AC3CCA-C797-4891-BE02-D94E43425B78}</a:tableStyleId>
              </a:tblPr>
              <a:tblGrid>
                <a:gridCol w="3635555">
                  <a:extLst>
                    <a:ext uri="{9D8B030D-6E8A-4147-A177-3AD203B41FA5}">
                      <a16:colId xmlns:a16="http://schemas.microsoft.com/office/drawing/2014/main" xmlns="" val="2666929191"/>
                    </a:ext>
                  </a:extLst>
                </a:gridCol>
                <a:gridCol w="930635">
                  <a:extLst>
                    <a:ext uri="{9D8B030D-6E8A-4147-A177-3AD203B41FA5}">
                      <a16:colId xmlns:a16="http://schemas.microsoft.com/office/drawing/2014/main" xmlns="" val="2539913124"/>
                    </a:ext>
                  </a:extLst>
                </a:gridCol>
              </a:tblGrid>
              <a:tr h="388751">
                <a:tc>
                  <a:txBody>
                    <a:bodyPr/>
                    <a:lstStyle/>
                    <a:p>
                      <a:pPr algn="l" fontAlgn="ctr"/>
                      <a:r>
                        <a:rPr lang="en-US" sz="1200" b="0" i="0" u="none" strike="noStrike" dirty="0">
                          <a:solidFill>
                            <a:schemeClr val="tx1">
                              <a:lumMod val="75000"/>
                              <a:lumOff val="25000"/>
                            </a:schemeClr>
                          </a:solidFill>
                          <a:effectLst/>
                          <a:latin typeface="Arial" panose="020B0604020202020204" pitchFamily="34" charset="0"/>
                          <a:cs typeface="Arial" panose="020B0604020202020204" pitchFamily="34" charset="0"/>
                        </a:rPr>
                        <a:t>Metro Manila</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43%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393577559"/>
                  </a:ext>
                </a:extLst>
              </a:tr>
              <a:tr h="388751">
                <a:tc>
                  <a:txBody>
                    <a:bodyPr/>
                    <a:lstStyle/>
                    <a:p>
                      <a:pPr algn="l" fontAlgn="ctr"/>
                      <a:r>
                        <a:rPr lang="en-US" sz="1200" b="0" i="0" u="none" strike="noStrike" dirty="0">
                          <a:solidFill>
                            <a:schemeClr val="tx1">
                              <a:lumMod val="75000"/>
                              <a:lumOff val="25000"/>
                            </a:schemeClr>
                          </a:solidFill>
                          <a:effectLst/>
                          <a:latin typeface="Arial" panose="020B0604020202020204" pitchFamily="34" charset="0"/>
                          <a:cs typeface="Arial" panose="020B0604020202020204" pitchFamily="34" charset="0"/>
                        </a:rPr>
                        <a:t>Central Luzon + North Luzon</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14%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117002967"/>
                  </a:ext>
                </a:extLst>
              </a:tr>
              <a:tr h="388751">
                <a:tc>
                  <a:txBody>
                    <a:bodyPr/>
                    <a:lstStyle/>
                    <a:p>
                      <a:pPr algn="l" fontAlgn="ctr"/>
                      <a:r>
                        <a:rPr lang="en-US" sz="1200" b="0" i="0" u="none" strike="noStrike" dirty="0">
                          <a:solidFill>
                            <a:schemeClr val="tx1">
                              <a:lumMod val="75000"/>
                              <a:lumOff val="25000"/>
                            </a:schemeClr>
                          </a:solidFill>
                          <a:effectLst/>
                          <a:latin typeface="Arial" panose="020B0604020202020204" pitchFamily="34" charset="0"/>
                          <a:cs typeface="Arial" panose="020B0604020202020204" pitchFamily="34" charset="0"/>
                        </a:rPr>
                        <a:t>South Luzon</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21%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4286861303"/>
                  </a:ext>
                </a:extLst>
              </a:tr>
              <a:tr h="388751">
                <a:tc>
                  <a:txBody>
                    <a:bodyPr/>
                    <a:lstStyle/>
                    <a:p>
                      <a:pPr algn="l" fontAlgn="ctr"/>
                      <a:r>
                        <a:rPr lang="en-US" sz="1200" b="0" i="0" u="none" strike="noStrike" dirty="0">
                          <a:solidFill>
                            <a:schemeClr val="tx1">
                              <a:lumMod val="75000"/>
                              <a:lumOff val="25000"/>
                            </a:schemeClr>
                          </a:solidFill>
                          <a:effectLst/>
                          <a:latin typeface="Arial" panose="020B0604020202020204" pitchFamily="34" charset="0"/>
                          <a:cs typeface="Arial" panose="020B0604020202020204" pitchFamily="34" charset="0"/>
                        </a:rPr>
                        <a:t>Visayas</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12%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1083561761"/>
                  </a:ext>
                </a:extLst>
              </a:tr>
              <a:tr h="388751">
                <a:tc>
                  <a:txBody>
                    <a:bodyPr/>
                    <a:lstStyle/>
                    <a:p>
                      <a:pPr algn="l" fontAlgn="ctr"/>
                      <a:r>
                        <a:rPr lang="en-US" sz="1200" b="0" i="0" u="none" strike="noStrike" dirty="0">
                          <a:solidFill>
                            <a:schemeClr val="tx1">
                              <a:lumMod val="75000"/>
                              <a:lumOff val="25000"/>
                            </a:schemeClr>
                          </a:solidFill>
                          <a:effectLst/>
                          <a:latin typeface="Arial" panose="020B0604020202020204" pitchFamily="34" charset="0"/>
                          <a:cs typeface="Arial" panose="020B0604020202020204" pitchFamily="34" charset="0"/>
                        </a:rPr>
                        <a:t>Mindanao</a:t>
                      </a:r>
                    </a:p>
                  </a:txBody>
                  <a:tcPr marL="9525" marR="9525" marT="9525"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10%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443507711"/>
                  </a:ext>
                </a:extLst>
              </a:tr>
            </a:tbl>
          </a:graphicData>
        </a:graphic>
      </p:graphicFrame>
      <p:sp>
        <p:nvSpPr>
          <p:cNvPr id="8" name="TextBox 7">
            <a:extLst>
              <a:ext uri="{FF2B5EF4-FFF2-40B4-BE49-F238E27FC236}">
                <a16:creationId xmlns:a16="http://schemas.microsoft.com/office/drawing/2014/main" xmlns="" id="{19E04F81-5256-8E40-905A-60FC95D2B4D4}"/>
              </a:ext>
            </a:extLst>
          </p:cNvPr>
          <p:cNvSpPr txBox="1"/>
          <p:nvPr/>
        </p:nvSpPr>
        <p:spPr>
          <a:xfrm>
            <a:off x="2331401" y="3834228"/>
            <a:ext cx="1834156" cy="307777"/>
          </a:xfrm>
          <a:prstGeom prst="rect">
            <a:avLst/>
          </a:prstGeom>
          <a:noFill/>
        </p:spPr>
        <p:txBody>
          <a:bodyPr wrap="none" rtlCol="0">
            <a:spAutoFit/>
          </a:bodyPr>
          <a:lstStyle/>
          <a:p>
            <a:r>
              <a:rPr lang="en-US" sz="1400" b="1" dirty="0">
                <a:solidFill>
                  <a:schemeClr val="tx1">
                    <a:lumMod val="65000"/>
                    <a:lumOff val="35000"/>
                  </a:schemeClr>
                </a:solidFill>
                <a:latin typeface="Arial" panose="020B0604020202020204" pitchFamily="34" charset="0"/>
                <a:cs typeface="Arial" panose="020B0604020202020204" pitchFamily="34" charset="0"/>
              </a:rPr>
              <a:t>Geographic Region</a:t>
            </a:r>
          </a:p>
        </p:txBody>
      </p:sp>
      <p:graphicFrame>
        <p:nvGraphicFramePr>
          <p:cNvPr id="18" name="Chart 17">
            <a:extLst>
              <a:ext uri="{FF2B5EF4-FFF2-40B4-BE49-F238E27FC236}">
                <a16:creationId xmlns:a16="http://schemas.microsoft.com/office/drawing/2014/main" xmlns="" id="{2232C1BF-1EF7-E146-8700-2FCD9038668E}"/>
              </a:ext>
            </a:extLst>
          </p:cNvPr>
          <p:cNvGraphicFramePr/>
          <p:nvPr>
            <p:extLst>
              <p:ext uri="{D42A27DB-BD31-4B8C-83A1-F6EECF244321}">
                <p14:modId xmlns:p14="http://schemas.microsoft.com/office/powerpoint/2010/main" xmlns="" val="1822437"/>
              </p:ext>
            </p:extLst>
          </p:nvPr>
        </p:nvGraphicFramePr>
        <p:xfrm>
          <a:off x="9010290" y="1109189"/>
          <a:ext cx="2738893" cy="249116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Table 7">
            <a:extLst>
              <a:ext uri="{FF2B5EF4-FFF2-40B4-BE49-F238E27FC236}">
                <a16:creationId xmlns:a16="http://schemas.microsoft.com/office/drawing/2014/main" xmlns="" id="{2FD2A15E-369B-6940-BB86-59C533C44BD4}"/>
              </a:ext>
            </a:extLst>
          </p:cNvPr>
          <p:cNvGraphicFramePr>
            <a:graphicFrameLocks noGrp="1"/>
          </p:cNvGraphicFramePr>
          <p:nvPr>
            <p:extLst>
              <p:ext uri="{D42A27DB-BD31-4B8C-83A1-F6EECF244321}">
                <p14:modId xmlns:p14="http://schemas.microsoft.com/office/powerpoint/2010/main" xmlns="" val="1210850399"/>
              </p:ext>
            </p:extLst>
          </p:nvPr>
        </p:nvGraphicFramePr>
        <p:xfrm>
          <a:off x="6560457" y="4079676"/>
          <a:ext cx="4620898" cy="1900212"/>
        </p:xfrm>
        <a:graphic>
          <a:graphicData uri="http://schemas.openxmlformats.org/drawingml/2006/table">
            <a:tbl>
              <a:tblPr firstRow="1" bandRow="1">
                <a:tableStyleId>{D7AC3CCA-C797-4891-BE02-D94E43425B78}</a:tableStyleId>
              </a:tblPr>
              <a:tblGrid>
                <a:gridCol w="3759901">
                  <a:extLst>
                    <a:ext uri="{9D8B030D-6E8A-4147-A177-3AD203B41FA5}">
                      <a16:colId xmlns:a16="http://schemas.microsoft.com/office/drawing/2014/main" xmlns="" val="2666929191"/>
                    </a:ext>
                  </a:extLst>
                </a:gridCol>
                <a:gridCol w="860997">
                  <a:extLst>
                    <a:ext uri="{9D8B030D-6E8A-4147-A177-3AD203B41FA5}">
                      <a16:colId xmlns:a16="http://schemas.microsoft.com/office/drawing/2014/main" xmlns="" val="2539913124"/>
                    </a:ext>
                  </a:extLst>
                </a:gridCol>
              </a:tblGrid>
              <a:tr h="475053">
                <a:tc>
                  <a:txBody>
                    <a:bodyPr/>
                    <a:lstStyle/>
                    <a:p>
                      <a:r>
                        <a:rPr lang="en-US" sz="1200" b="0" dirty="0">
                          <a:solidFill>
                            <a:schemeClr val="tx1">
                              <a:lumMod val="75000"/>
                              <a:lumOff val="25000"/>
                            </a:schemeClr>
                          </a:solidFill>
                          <a:latin typeface="Arial" panose="020B0604020202020204" pitchFamily="34" charset="0"/>
                          <a:cs typeface="Arial" panose="020B0604020202020204" pitchFamily="34" charset="0"/>
                        </a:rPr>
                        <a:t>Regular cigarette smokers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49%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393577559"/>
                  </a:ext>
                </a:extLst>
              </a:tr>
              <a:tr h="475053">
                <a:tc>
                  <a:txBody>
                    <a:bodyPr/>
                    <a:lstStyle/>
                    <a:p>
                      <a:r>
                        <a:rPr lang="en-US" sz="1200" b="0" dirty="0">
                          <a:solidFill>
                            <a:schemeClr val="tx1">
                              <a:lumMod val="75000"/>
                              <a:lumOff val="25000"/>
                            </a:schemeClr>
                          </a:solidFill>
                          <a:latin typeface="Arial" panose="020B0604020202020204" pitchFamily="34" charset="0"/>
                          <a:cs typeface="Arial" panose="020B0604020202020204" pitchFamily="34" charset="0"/>
                        </a:rPr>
                        <a:t>Occasional cigarette smokers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CB0F0"/>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41%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3CB0F0"/>
                      </a:solidFill>
                      <a:prstDash val="solid"/>
                      <a:round/>
                      <a:headEnd type="none" w="med" len="med"/>
                      <a:tailEnd type="none" w="med" len="med"/>
                    </a:lnB>
                  </a:tcPr>
                </a:tc>
                <a:extLst>
                  <a:ext uri="{0D108BD9-81ED-4DB2-BD59-A6C34878D82A}">
                    <a16:rowId xmlns:a16="http://schemas.microsoft.com/office/drawing/2014/main" xmlns="" val="2117002967"/>
                  </a:ext>
                </a:extLst>
              </a:tr>
              <a:tr h="475053">
                <a:tc>
                  <a:txBody>
                    <a:bodyPr/>
                    <a:lstStyle/>
                    <a:p>
                      <a:r>
                        <a:rPr lang="en-US" sz="1200" b="0" dirty="0">
                          <a:solidFill>
                            <a:schemeClr val="tx1">
                              <a:lumMod val="75000"/>
                              <a:lumOff val="25000"/>
                            </a:schemeClr>
                          </a:solidFill>
                          <a:latin typeface="Arial" panose="020B0604020202020204" pitchFamily="34" charset="0"/>
                          <a:cs typeface="Arial" panose="020B0604020202020204" pitchFamily="34" charset="0"/>
                        </a:rPr>
                        <a:t>E-cigarette users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CB0F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3CB0F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1083561761"/>
                  </a:ext>
                </a:extLst>
              </a:tr>
              <a:tr h="475053">
                <a:tc>
                  <a:txBody>
                    <a:bodyPr/>
                    <a:lstStyle/>
                    <a:p>
                      <a:r>
                        <a:rPr lang="en-US" sz="1200" b="0" dirty="0">
                          <a:solidFill>
                            <a:schemeClr val="tx1">
                              <a:lumMod val="75000"/>
                              <a:lumOff val="25000"/>
                            </a:schemeClr>
                          </a:solidFill>
                          <a:latin typeface="Arial" panose="020B0604020202020204" pitchFamily="34" charset="0"/>
                          <a:cs typeface="Arial" panose="020B0604020202020204" pitchFamily="34" charset="0"/>
                        </a:rPr>
                        <a:t>Heated tobacco product users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200" b="0" dirty="0">
                          <a:solidFill>
                            <a:schemeClr val="tx1">
                              <a:lumMod val="75000"/>
                              <a:lumOff val="25000"/>
                            </a:schemeClr>
                          </a:solidFill>
                          <a:latin typeface="Arial" panose="020B0604020202020204" pitchFamily="34" charset="0"/>
                          <a:cs typeface="Arial" panose="020B0604020202020204" pitchFamily="34" charset="0"/>
                        </a:rPr>
                        <a:t>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443507711"/>
                  </a:ext>
                </a:extLst>
              </a:tr>
            </a:tbl>
          </a:graphicData>
        </a:graphic>
      </p:graphicFrame>
      <p:sp>
        <p:nvSpPr>
          <p:cNvPr id="20" name="TextBox 19">
            <a:extLst>
              <a:ext uri="{FF2B5EF4-FFF2-40B4-BE49-F238E27FC236}">
                <a16:creationId xmlns:a16="http://schemas.microsoft.com/office/drawing/2014/main" xmlns="" id="{55B960EB-5DED-A240-BD9D-DA70A81F23DC}"/>
              </a:ext>
            </a:extLst>
          </p:cNvPr>
          <p:cNvSpPr txBox="1"/>
          <p:nvPr/>
        </p:nvSpPr>
        <p:spPr>
          <a:xfrm>
            <a:off x="7529753" y="3790684"/>
            <a:ext cx="2738893" cy="307777"/>
          </a:xfrm>
          <a:prstGeom prst="rect">
            <a:avLst/>
          </a:prstGeom>
          <a:noFill/>
        </p:spPr>
        <p:txBody>
          <a:bodyPr wrap="square" rtlCol="0">
            <a:spAutoFit/>
          </a:bodyPr>
          <a:lstStyle/>
          <a:p>
            <a:pPr algn="ctr"/>
            <a:r>
              <a:rPr lang="en-US" sz="1400" b="1" dirty="0">
                <a:solidFill>
                  <a:schemeClr val="tx1">
                    <a:lumMod val="65000"/>
                    <a:lumOff val="35000"/>
                  </a:schemeClr>
                </a:solidFill>
                <a:latin typeface="Arial" panose="020B0604020202020204" pitchFamily="34" charset="0"/>
                <a:cs typeface="Arial" panose="020B0604020202020204" pitchFamily="34" charset="0"/>
              </a:rPr>
              <a:t>Tobacco &amp; Nicotine Usage</a:t>
            </a:r>
          </a:p>
        </p:txBody>
      </p:sp>
      <p:graphicFrame>
        <p:nvGraphicFramePr>
          <p:cNvPr id="14" name="Chart 13">
            <a:extLst>
              <a:ext uri="{FF2B5EF4-FFF2-40B4-BE49-F238E27FC236}">
                <a16:creationId xmlns:a16="http://schemas.microsoft.com/office/drawing/2014/main" xmlns="" id="{E27061BE-05C2-8F42-8C5D-505B274AF77D}"/>
              </a:ext>
            </a:extLst>
          </p:cNvPr>
          <p:cNvGraphicFramePr/>
          <p:nvPr>
            <p:extLst>
              <p:ext uri="{D42A27DB-BD31-4B8C-83A1-F6EECF244321}">
                <p14:modId xmlns:p14="http://schemas.microsoft.com/office/powerpoint/2010/main" xmlns="" val="1177993096"/>
              </p:ext>
            </p:extLst>
          </p:nvPr>
        </p:nvGraphicFramePr>
        <p:xfrm>
          <a:off x="6278896" y="1137884"/>
          <a:ext cx="2738893" cy="249116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xmlns="" val="861271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202664" y="-228600"/>
            <a:ext cx="12604810" cy="7365904"/>
            <a:chOff x="-202664" y="-228600"/>
            <a:chExt cx="12604810" cy="7365904"/>
          </a:xfrm>
        </p:grpSpPr>
        <p:grpSp>
          <p:nvGrpSpPr>
            <p:cNvPr id="49" name="Group 48"/>
            <p:cNvGrpSpPr/>
            <p:nvPr/>
          </p:nvGrpSpPr>
          <p:grpSpPr>
            <a:xfrm>
              <a:off x="-202664" y="1190183"/>
              <a:ext cx="162177" cy="5020117"/>
              <a:chOff x="552198" y="1190183"/>
              <a:chExt cx="162177" cy="5020117"/>
            </a:xfrm>
          </p:grpSpPr>
          <p:cxnSp>
            <p:nvCxnSpPr>
              <p:cNvPr id="127" name="Straight Connector 126"/>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128" name="Group 127"/>
              <p:cNvGrpSpPr/>
              <p:nvPr/>
            </p:nvGrpSpPr>
            <p:grpSpPr>
              <a:xfrm>
                <a:off x="552198" y="2736850"/>
                <a:ext cx="162177" cy="193675"/>
                <a:chOff x="552198" y="2736850"/>
                <a:chExt cx="162177" cy="193675"/>
              </a:xfrm>
            </p:grpSpPr>
            <p:cxnSp>
              <p:nvCxnSpPr>
                <p:cNvPr id="133" name="Straight Connector 13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34" name="Straight Connector 13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29" name="Group 128"/>
              <p:cNvGrpSpPr/>
              <p:nvPr/>
            </p:nvGrpSpPr>
            <p:grpSpPr>
              <a:xfrm>
                <a:off x="552198" y="4473575"/>
                <a:ext cx="162177" cy="193675"/>
                <a:chOff x="552198" y="2736850"/>
                <a:chExt cx="162177" cy="193675"/>
              </a:xfrm>
            </p:grpSpPr>
            <p:cxnSp>
              <p:nvCxnSpPr>
                <p:cNvPr id="131" name="Straight Connector 13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32" name="Straight Connector 131"/>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30" name="Straight Connector 129"/>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0" name="Group 49"/>
            <p:cNvGrpSpPr/>
            <p:nvPr/>
          </p:nvGrpSpPr>
          <p:grpSpPr>
            <a:xfrm>
              <a:off x="12239969" y="1190183"/>
              <a:ext cx="162177" cy="5020117"/>
              <a:chOff x="552198" y="1190183"/>
              <a:chExt cx="162177" cy="5020117"/>
            </a:xfrm>
          </p:grpSpPr>
          <p:cxnSp>
            <p:nvCxnSpPr>
              <p:cNvPr id="119" name="Straight Connector 118"/>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120" name="Group 119"/>
              <p:cNvGrpSpPr/>
              <p:nvPr/>
            </p:nvGrpSpPr>
            <p:grpSpPr>
              <a:xfrm>
                <a:off x="552198" y="2736850"/>
                <a:ext cx="162177" cy="193675"/>
                <a:chOff x="552198" y="2736850"/>
                <a:chExt cx="162177" cy="193675"/>
              </a:xfrm>
            </p:grpSpPr>
            <p:cxnSp>
              <p:nvCxnSpPr>
                <p:cNvPr id="125" name="Straight Connector 12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26" name="Straight Connector 12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21" name="Group 120"/>
              <p:cNvGrpSpPr/>
              <p:nvPr/>
            </p:nvGrpSpPr>
            <p:grpSpPr>
              <a:xfrm>
                <a:off x="552198" y="4473575"/>
                <a:ext cx="162177" cy="193675"/>
                <a:chOff x="552198" y="2736850"/>
                <a:chExt cx="162177" cy="193675"/>
              </a:xfrm>
            </p:grpSpPr>
            <p:cxnSp>
              <p:nvCxnSpPr>
                <p:cNvPr id="123" name="Straight Connector 12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24" name="Straight Connector 12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22" name="Straight Connector 121"/>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1" name="Group 50"/>
            <p:cNvGrpSpPr/>
            <p:nvPr/>
          </p:nvGrpSpPr>
          <p:grpSpPr>
            <a:xfrm>
              <a:off x="483994" y="6975126"/>
              <a:ext cx="11220839" cy="162178"/>
              <a:chOff x="483994" y="6975126"/>
              <a:chExt cx="11220839" cy="162178"/>
            </a:xfrm>
          </p:grpSpPr>
          <p:cxnSp>
            <p:nvCxnSpPr>
              <p:cNvPr id="64" name="Straight Connector 63"/>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5" name="Group 64"/>
              <p:cNvGrpSpPr/>
              <p:nvPr/>
            </p:nvGrpSpPr>
            <p:grpSpPr>
              <a:xfrm rot="16200000">
                <a:off x="3170231" y="6959377"/>
                <a:ext cx="162177" cy="193675"/>
                <a:chOff x="552198" y="2736850"/>
                <a:chExt cx="162177" cy="193675"/>
              </a:xfrm>
            </p:grpSpPr>
            <p:cxnSp>
              <p:nvCxnSpPr>
                <p:cNvPr id="117" name="Straight Connector 11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18" name="Straight Connector 11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rot="16200000">
                <a:off x="6021313" y="6959377"/>
                <a:ext cx="162177" cy="193675"/>
                <a:chOff x="552198" y="2736850"/>
                <a:chExt cx="162177" cy="193675"/>
              </a:xfrm>
            </p:grpSpPr>
            <p:cxnSp>
              <p:nvCxnSpPr>
                <p:cNvPr id="71" name="Straight Connector 7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15" name="Straight Connector 11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7" name="Straight Connector 66"/>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8" name="Group 67"/>
              <p:cNvGrpSpPr/>
              <p:nvPr/>
            </p:nvGrpSpPr>
            <p:grpSpPr>
              <a:xfrm rot="16200000">
                <a:off x="8872394" y="6959377"/>
                <a:ext cx="162177" cy="193675"/>
                <a:chOff x="552198" y="2736850"/>
                <a:chExt cx="162177" cy="193675"/>
              </a:xfrm>
            </p:grpSpPr>
            <p:cxnSp>
              <p:nvCxnSpPr>
                <p:cNvPr id="69" name="Straight Connector 68"/>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52" name="Group 51"/>
            <p:cNvGrpSpPr/>
            <p:nvPr/>
          </p:nvGrpSpPr>
          <p:grpSpPr>
            <a:xfrm>
              <a:off x="483994" y="-228600"/>
              <a:ext cx="11220839" cy="162178"/>
              <a:chOff x="483994" y="6975126"/>
              <a:chExt cx="11220839" cy="162178"/>
            </a:xfrm>
          </p:grpSpPr>
          <p:cxnSp>
            <p:nvCxnSpPr>
              <p:cNvPr id="53" name="Straight Connector 52"/>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4" name="Group 53"/>
              <p:cNvGrpSpPr/>
              <p:nvPr/>
            </p:nvGrpSpPr>
            <p:grpSpPr>
              <a:xfrm rot="16200000">
                <a:off x="3170231" y="6959377"/>
                <a:ext cx="162177" cy="193675"/>
                <a:chOff x="552198" y="2736850"/>
                <a:chExt cx="162177" cy="193675"/>
              </a:xfrm>
            </p:grpSpPr>
            <p:cxnSp>
              <p:nvCxnSpPr>
                <p:cNvPr id="62" name="Straight Connector 6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5" name="Group 54"/>
              <p:cNvGrpSpPr/>
              <p:nvPr/>
            </p:nvGrpSpPr>
            <p:grpSpPr>
              <a:xfrm rot="16200000">
                <a:off x="6021313" y="6959377"/>
                <a:ext cx="162177" cy="193675"/>
                <a:chOff x="552198" y="2736850"/>
                <a:chExt cx="162177" cy="193675"/>
              </a:xfrm>
            </p:grpSpPr>
            <p:cxnSp>
              <p:nvCxnSpPr>
                <p:cNvPr id="60" name="Straight Connector 5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1" name="Straight Connector 6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56" name="Straight Connector 55"/>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7" name="Group 56"/>
              <p:cNvGrpSpPr/>
              <p:nvPr/>
            </p:nvGrpSpPr>
            <p:grpSpPr>
              <a:xfrm rot="16200000">
                <a:off x="8872394" y="6959377"/>
                <a:ext cx="162177" cy="193675"/>
                <a:chOff x="552198" y="2736850"/>
                <a:chExt cx="162177" cy="193675"/>
              </a:xfrm>
            </p:grpSpPr>
            <p:cxnSp>
              <p:nvCxnSpPr>
                <p:cNvPr id="58" name="Straight Connector 5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72" name="Rectangle 71">
            <a:extLst>
              <a:ext uri="{FF2B5EF4-FFF2-40B4-BE49-F238E27FC236}">
                <a16:creationId xmlns:a16="http://schemas.microsoft.com/office/drawing/2014/main" xmlns="" id="{0DA15827-B49B-A143-A60D-6C22E926AF4C}"/>
              </a:ext>
            </a:extLst>
          </p:cNvPr>
          <p:cNvSpPr/>
          <p:nvPr/>
        </p:nvSpPr>
        <p:spPr>
          <a:xfrm>
            <a:off x="473343" y="1190182"/>
            <a:ext cx="11231489"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lIns="137160" tIns="137160" rIns="137160" bIns="137160" rtlCol="0" anchor="t"/>
          <a:lstStyle/>
          <a:p>
            <a:r>
              <a:rPr lang="en-US" dirty="0">
                <a:solidFill>
                  <a:srgbClr val="249CD8"/>
                </a:solidFill>
                <a:latin typeface="Arial" panose="020B0604020202020204" pitchFamily="34" charset="0"/>
                <a:cs typeface="Arial" panose="020B0604020202020204" pitchFamily="34" charset="0"/>
              </a:rPr>
              <a:t>Adult smokers and smoke-free product users throughout the Philippines support access to products like </a:t>
            </a:r>
          </a:p>
          <a:p>
            <a:r>
              <a:rPr lang="en-US" dirty="0">
                <a:solidFill>
                  <a:srgbClr val="249CD8"/>
                </a:solidFill>
                <a:latin typeface="Arial" panose="020B0604020202020204" pitchFamily="34" charset="0"/>
                <a:cs typeface="Arial" panose="020B0604020202020204" pitchFamily="34" charset="0"/>
              </a:rPr>
              <a:t>e-cigarettes and heated tobacco products, and they agree government should take action on this issue.</a:t>
            </a:r>
          </a:p>
          <a:p>
            <a:endParaRPr lang="en-US"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b="1" dirty="0">
                <a:solidFill>
                  <a:schemeClr val="tx1">
                    <a:lumMod val="65000"/>
                    <a:lumOff val="35000"/>
                  </a:schemeClr>
                </a:solidFill>
                <a:latin typeface="Arial" panose="020B0604020202020204" pitchFamily="34" charset="0"/>
                <a:cs typeface="Arial" panose="020B0604020202020204" pitchFamily="34" charset="0"/>
              </a:rPr>
              <a:t>Strong support for alternative products:</a:t>
            </a:r>
            <a:r>
              <a:rPr lang="en-US" dirty="0">
                <a:solidFill>
                  <a:schemeClr val="tx1">
                    <a:lumMod val="65000"/>
                    <a:lumOff val="35000"/>
                  </a:schemeClr>
                </a:solidFill>
                <a:latin typeface="Arial" panose="020B0604020202020204" pitchFamily="34" charset="0"/>
                <a:cs typeface="Arial" panose="020B0604020202020204" pitchFamily="34" charset="0"/>
              </a:rPr>
              <a:t> Upon learning more about smoke-free alternative products, nearly three quarters (72%) of adult smokers and smoke-free product users said products like                e-cigarettes and heated tobacco products are a better alternative to cigarettes. </a:t>
            </a:r>
          </a:p>
          <a:p>
            <a:pPr marL="342900" indent="-342900">
              <a:buFont typeface="+mj-lt"/>
              <a:buAutoNum type="arabicPeriod"/>
            </a:pPr>
            <a:endParaRPr lang="en-US" sz="6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b="1" dirty="0">
                <a:solidFill>
                  <a:schemeClr val="tx1">
                    <a:lumMod val="65000"/>
                    <a:lumOff val="35000"/>
                  </a:schemeClr>
                </a:solidFill>
                <a:latin typeface="Arial" panose="020B0604020202020204" pitchFamily="34" charset="0"/>
                <a:cs typeface="Arial" panose="020B0604020202020204" pitchFamily="34" charset="0"/>
              </a:rPr>
              <a:t>Strong support for greater access to these products:  </a:t>
            </a:r>
            <a:r>
              <a:rPr lang="en-US" dirty="0">
                <a:solidFill>
                  <a:schemeClr val="tx1">
                    <a:lumMod val="65000"/>
                    <a:lumOff val="35000"/>
                  </a:schemeClr>
                </a:solidFill>
                <a:latin typeface="Arial" panose="020B0604020202020204" pitchFamily="34" charset="0"/>
                <a:cs typeface="Arial" panose="020B0604020202020204" pitchFamily="34" charset="0"/>
              </a:rPr>
              <a:t>Approximately eight-in-ten believe these products should be just as accessible to adult smokers as regular cigarettes (83%), these products should be allowed to be used in regulated vaping areas and open-air public places (79%), and these products should be available at shops and kiosks and not only sold in pharmacies (81%).</a:t>
            </a:r>
          </a:p>
          <a:p>
            <a:pPr marL="342900" indent="-342900">
              <a:buFont typeface="+mj-lt"/>
              <a:buAutoNum type="arabicPeriod"/>
            </a:pPr>
            <a:endParaRPr lang="en-US" sz="6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b="1" dirty="0">
                <a:solidFill>
                  <a:schemeClr val="tx1">
                    <a:lumMod val="65000"/>
                    <a:lumOff val="35000"/>
                  </a:schemeClr>
                </a:solidFill>
                <a:latin typeface="Arial" panose="020B0604020202020204" pitchFamily="34" charset="0"/>
                <a:cs typeface="Arial" panose="020B0604020202020204" pitchFamily="34" charset="0"/>
              </a:rPr>
              <a:t>Strong support for government action:  </a:t>
            </a:r>
            <a:r>
              <a:rPr lang="en-US" dirty="0">
                <a:solidFill>
                  <a:schemeClr val="tx1">
                    <a:lumMod val="65000"/>
                    <a:lumOff val="35000"/>
                  </a:schemeClr>
                </a:solidFill>
                <a:latin typeface="Arial" panose="020B0604020202020204" pitchFamily="34" charset="0"/>
                <a:cs typeface="Arial" panose="020B0604020202020204" pitchFamily="34" charset="0"/>
              </a:rPr>
              <a:t>Nine-in-ten (90%) believe the Philippine government should come up with new ways to reduce the harm caused by smoking cigarettes.  Specifically, there is widespread support for the government enacting policies that encourage adult smokers to switch to less harmful alternatives to cigarettes (94%), for lower taxes on alternative products if proven scientifically to be less harmful (86%), and for the government to focus on better enforcement of the current law to prevent youth usage instead of increasing the minimum age for alternative products (91%). </a:t>
            </a:r>
          </a:p>
          <a:p>
            <a:pPr marL="342900" indent="-342900">
              <a:buFont typeface="+mj-lt"/>
              <a:buAutoNum type="arabicPeriod"/>
            </a:pPr>
            <a:endParaRPr lang="en-US"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endParaRPr lang="en-US" b="1" dirty="0">
              <a:solidFill>
                <a:schemeClr val="tx1">
                  <a:lumMod val="65000"/>
                  <a:lumOff val="35000"/>
                </a:schemeClr>
              </a:solidFill>
              <a:latin typeface="Arial" panose="020B0604020202020204" pitchFamily="34" charset="0"/>
              <a:cs typeface="Arial" panose="020B0604020202020204" pitchFamily="34" charset="0"/>
            </a:endParaRPr>
          </a:p>
          <a:p>
            <a:endParaRPr lang="en-US"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48" name="Text Placeholder 2">
            <a:extLst>
              <a:ext uri="{FF2B5EF4-FFF2-40B4-BE49-F238E27FC236}">
                <a16:creationId xmlns:a16="http://schemas.microsoft.com/office/drawing/2014/main" xmlns="" id="{026B2ACB-0B54-FA43-B19B-F92C7BBB260C}"/>
              </a:ext>
            </a:extLst>
          </p:cNvPr>
          <p:cNvSpPr txBox="1">
            <a:spLocks/>
          </p:cNvSpPr>
          <p:nvPr/>
        </p:nvSpPr>
        <p:spPr>
          <a:xfrm>
            <a:off x="312103" y="459154"/>
            <a:ext cx="11255130" cy="527539"/>
          </a:xfrm>
          <a:prstGeom prst="rect">
            <a:avLst/>
          </a:prstGeom>
        </p:spPr>
        <p:txBody>
          <a:bodyPr vert="horz"/>
          <a:lstStyle>
            <a:lvl1pPr marL="0" indent="0" algn="l" defTabSz="457200" rtl="0" eaLnBrk="1" latinLnBrk="0" hangingPunct="1">
              <a:spcBef>
                <a:spcPct val="20000"/>
              </a:spcBef>
              <a:buFont typeface="Arial"/>
              <a:buNone/>
              <a:defRPr sz="2400" kern="1200">
                <a:solidFill>
                  <a:srgbClr val="259BDC"/>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Executive Summary</a:t>
            </a:r>
          </a:p>
        </p:txBody>
      </p:sp>
    </p:spTree>
    <p:extLst>
      <p:ext uri="{BB962C8B-B14F-4D97-AF65-F5344CB8AC3E}">
        <p14:creationId xmlns:p14="http://schemas.microsoft.com/office/powerpoint/2010/main" xmlns="" val="2669026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18997" t="29733" r="5973" b="634"/>
          <a:stretch/>
        </p:blipFill>
        <p:spPr>
          <a:xfrm>
            <a:off x="0" y="0"/>
            <a:ext cx="12188952" cy="6858000"/>
          </a:xfrm>
          <a:prstGeom prst="rect">
            <a:avLst/>
          </a:prstGeom>
        </p:spPr>
      </p:pic>
      <p:sp>
        <p:nvSpPr>
          <p:cNvPr id="6" name="TextBox 5">
            <a:extLst>
              <a:ext uri="{FF2B5EF4-FFF2-40B4-BE49-F238E27FC236}">
                <a16:creationId xmlns:a16="http://schemas.microsoft.com/office/drawing/2014/main" xmlns="" id="{E54793D6-E65E-AB4A-B86C-F6EE7E25A571}"/>
              </a:ext>
            </a:extLst>
          </p:cNvPr>
          <p:cNvSpPr txBox="1"/>
          <p:nvPr/>
        </p:nvSpPr>
        <p:spPr>
          <a:xfrm>
            <a:off x="575770" y="2755104"/>
            <a:ext cx="11425730" cy="1569660"/>
          </a:xfrm>
          <a:prstGeom prst="rect">
            <a:avLst/>
          </a:prstGeom>
          <a:noFill/>
        </p:spPr>
        <p:txBody>
          <a:bodyPr wrap="square" rtlCol="0">
            <a:spAutoFit/>
          </a:bodyPr>
          <a:lstStyle/>
          <a:p>
            <a:r>
              <a:rPr lang="en-US" sz="4800" dirty="0">
                <a:solidFill>
                  <a:schemeClr val="bg1"/>
                </a:solidFill>
                <a:latin typeface="Arial"/>
                <a:cs typeface="Arial"/>
              </a:rPr>
              <a:t>Awareness &amp; Opinions of </a:t>
            </a:r>
          </a:p>
          <a:p>
            <a:r>
              <a:rPr lang="en-US" sz="4800" dirty="0">
                <a:solidFill>
                  <a:schemeClr val="bg1"/>
                </a:solidFill>
                <a:latin typeface="Arial"/>
                <a:cs typeface="Arial"/>
              </a:rPr>
              <a:t>Smoke-Free Alternative Products</a:t>
            </a:r>
            <a:endParaRPr lang="en-US" sz="4800" i="1" dirty="0">
              <a:solidFill>
                <a:schemeClr val="bg1"/>
              </a:solidFill>
              <a:latin typeface="Arial"/>
              <a:cs typeface="Arial"/>
            </a:endParaRPr>
          </a:p>
        </p:txBody>
      </p:sp>
    </p:spTree>
    <p:extLst>
      <p:ext uri="{BB962C8B-B14F-4D97-AF65-F5344CB8AC3E}">
        <p14:creationId xmlns:p14="http://schemas.microsoft.com/office/powerpoint/2010/main" xmlns="" val="283364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4180093088"/>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3"/>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677276" y="3814143"/>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4286851881"/>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3EF53EDD-FBDA-444C-B53B-AA3C9F4D23EA}"/>
              </a:ext>
            </a:extLst>
          </p:cNvPr>
          <p:cNvSpPr txBox="1"/>
          <p:nvPr/>
        </p:nvSpPr>
        <p:spPr>
          <a:xfrm>
            <a:off x="207341" y="0"/>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endParaRPr lang="en-US" dirty="0">
              <a:solidFill>
                <a:srgbClr val="249CD8"/>
              </a:solidFill>
              <a:latin typeface="Arial"/>
              <a:cs typeface="Arial"/>
            </a:endParaRPr>
          </a:p>
          <a:p>
            <a:r>
              <a:rPr lang="en-US" dirty="0">
                <a:solidFill>
                  <a:srgbClr val="249CD8"/>
                </a:solidFill>
                <a:latin typeface="Arial"/>
                <a:cs typeface="Arial"/>
              </a:rPr>
              <a:t>Virtually all Philippine tobacco users have heard of, or are aware of, e-cigarettes.</a:t>
            </a:r>
          </a:p>
        </p:txBody>
      </p:sp>
    </p:spTree>
    <p:extLst>
      <p:ext uri="{BB962C8B-B14F-4D97-AF65-F5344CB8AC3E}">
        <p14:creationId xmlns:p14="http://schemas.microsoft.com/office/powerpoint/2010/main" xmlns="" val="258182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1091768902"/>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F26AF1DA-0EDB-284D-8E20-E21B8377537D}"/>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CB8616AD-7933-4640-BF74-3EBE64DB21CA}"/>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Awareness of heated tobacco products is significantly lower than that of e-cigarettes, with a plurality (47%) of tobacco users saying they have </a:t>
            </a:r>
            <a:r>
              <a:rPr lang="en-US" u="sng" dirty="0">
                <a:solidFill>
                  <a:srgbClr val="249CD8"/>
                </a:solidFill>
                <a:latin typeface="Arial"/>
                <a:cs typeface="Arial"/>
              </a:rPr>
              <a:t>not</a:t>
            </a:r>
            <a:r>
              <a:rPr lang="en-US" dirty="0">
                <a:solidFill>
                  <a:srgbClr val="249CD8"/>
                </a:solidFill>
                <a:latin typeface="Arial"/>
                <a:cs typeface="Arial"/>
              </a:rPr>
              <a:t> heard of, or are </a:t>
            </a:r>
            <a:r>
              <a:rPr lang="en-US" u="sng" dirty="0">
                <a:solidFill>
                  <a:srgbClr val="249CD8"/>
                </a:solidFill>
                <a:latin typeface="Arial"/>
                <a:cs typeface="Arial"/>
              </a:rPr>
              <a:t>not</a:t>
            </a:r>
            <a:r>
              <a:rPr lang="en-US" dirty="0">
                <a:solidFill>
                  <a:srgbClr val="249CD8"/>
                </a:solidFill>
                <a:latin typeface="Arial"/>
                <a:cs typeface="Arial"/>
              </a:rPr>
              <a:t> aware of, heated tobacco products. </a:t>
            </a:r>
          </a:p>
        </p:txBody>
      </p:sp>
      <p:sp>
        <p:nvSpPr>
          <p:cNvPr id="53" name="Rectangle 52">
            <a:extLst>
              <a:ext uri="{FF2B5EF4-FFF2-40B4-BE49-F238E27FC236}">
                <a16:creationId xmlns:a16="http://schemas.microsoft.com/office/drawing/2014/main" xmlns="" id="{963A48C6-9362-5949-8D2D-B86121612336}"/>
              </a:ext>
            </a:extLst>
          </p:cNvPr>
          <p:cNvSpPr/>
          <p:nvPr/>
        </p:nvSpPr>
        <p:spPr>
          <a:xfrm>
            <a:off x="1247337" y="4606065"/>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4" name="Chart 53">
            <a:extLst>
              <a:ext uri="{FF2B5EF4-FFF2-40B4-BE49-F238E27FC236}">
                <a16:creationId xmlns:a16="http://schemas.microsoft.com/office/drawing/2014/main" xmlns="" id="{2032FC7F-8F63-5846-86E8-7CFE43645713}"/>
              </a:ext>
            </a:extLst>
          </p:cNvPr>
          <p:cNvGraphicFramePr/>
          <p:nvPr>
            <p:extLst>
              <p:ext uri="{D42A27DB-BD31-4B8C-83A1-F6EECF244321}">
                <p14:modId xmlns:p14="http://schemas.microsoft.com/office/powerpoint/2010/main" xmlns="" val="2413123312"/>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437716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24613713"/>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232932" y="4472827"/>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TextBox 54">
            <a:extLst>
              <a:ext uri="{FF2B5EF4-FFF2-40B4-BE49-F238E27FC236}">
                <a16:creationId xmlns:a16="http://schemas.microsoft.com/office/drawing/2014/main" xmlns="" id="{042757DD-15E2-534C-B0C0-8CB9A422D25E}"/>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2" name="Rectangle 1">
            <a:extLst>
              <a:ext uri="{FF2B5EF4-FFF2-40B4-BE49-F238E27FC236}">
                <a16:creationId xmlns:a16="http://schemas.microsoft.com/office/drawing/2014/main" xmlns="" id="{454514CD-FE14-B449-8F84-A01418052B7E}"/>
              </a:ext>
            </a:extLst>
          </p:cNvPr>
          <p:cNvSpPr/>
          <p:nvPr/>
        </p:nvSpPr>
        <p:spPr>
          <a:xfrm>
            <a:off x="494388" y="1244623"/>
            <a:ext cx="5493261" cy="830997"/>
          </a:xfrm>
          <a:prstGeom prst="rect">
            <a:avLst/>
          </a:prstGeom>
        </p:spPr>
        <p:txBody>
          <a:bodyPr wrap="square">
            <a:spAutoFit/>
          </a:bodyPr>
          <a:lstStyle/>
          <a:p>
            <a:pPr algn="ctr">
              <a:defRPr sz="1200" b="1" i="0" u="none" strike="noStrike" kern="1200" baseline="0">
                <a:solidFill>
                  <a:srgbClr val="595959"/>
                </a:solidFill>
                <a:latin typeface="Arial"/>
                <a:ea typeface="+mn-ea"/>
                <a:cs typeface="Arial"/>
              </a:defRPr>
            </a:pPr>
            <a:r>
              <a:rPr lang="en-US" dirty="0"/>
              <a:t>Q: </a:t>
            </a:r>
            <a:r>
              <a:rPr lang="en-US" sz="1200" b="1" dirty="0"/>
              <a:t>Have you recently seen, read, or heard anything about changes to the way cigarettes and other nicotine containing products are regulated in the Philippines?</a:t>
            </a:r>
          </a:p>
          <a:p>
            <a:pPr algn="ctr">
              <a:defRPr sz="1200" b="1" i="0" u="none" strike="noStrike" kern="1200" baseline="0">
                <a:solidFill>
                  <a:srgbClr val="595959"/>
                </a:solidFill>
                <a:latin typeface="Arial"/>
                <a:ea typeface="+mn-ea"/>
                <a:cs typeface="Arial"/>
              </a:defRPr>
            </a:pPr>
            <a:endParaRPr lang="en-US" dirty="0"/>
          </a:p>
        </p:txBody>
      </p:sp>
      <p:sp>
        <p:nvSpPr>
          <p:cNvPr id="57" name="TextBox 56">
            <a:extLst>
              <a:ext uri="{FF2B5EF4-FFF2-40B4-BE49-F238E27FC236}">
                <a16:creationId xmlns:a16="http://schemas.microsoft.com/office/drawing/2014/main" xmlns="" id="{3D0CC061-D040-C340-99E8-4F36E32C3373}"/>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A majority (53%) of Philippine tobacco users have recently seen, read, or heard about changes to the way cigarettes and other nicotine products are regulated in their country. </a:t>
            </a:r>
          </a:p>
        </p:txBody>
      </p:sp>
      <p:graphicFrame>
        <p:nvGraphicFramePr>
          <p:cNvPr id="58" name="Chart 57">
            <a:extLst>
              <a:ext uri="{FF2B5EF4-FFF2-40B4-BE49-F238E27FC236}">
                <a16:creationId xmlns:a16="http://schemas.microsoft.com/office/drawing/2014/main" xmlns="" id="{27A501D2-EF38-FA44-96C1-3CE56BD7A135}"/>
              </a:ext>
            </a:extLst>
          </p:cNvPr>
          <p:cNvGraphicFramePr/>
          <p:nvPr>
            <p:extLst>
              <p:ext uri="{D42A27DB-BD31-4B8C-83A1-F6EECF244321}">
                <p14:modId xmlns:p14="http://schemas.microsoft.com/office/powerpoint/2010/main" xmlns="" val="3148152405"/>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414431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3075558090"/>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2"/>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xmlns="" id="{7152D570-4F8C-E24A-B9EB-515B82CA1D37}"/>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474A20F1-E501-8844-8E07-54DBF45CA4B1}"/>
              </a:ext>
            </a:extLst>
          </p:cNvPr>
          <p:cNvSpPr txBox="1"/>
          <p:nvPr/>
        </p:nvSpPr>
        <p:spPr>
          <a:xfrm>
            <a:off x="207340" y="55673"/>
            <a:ext cx="11679860" cy="882293"/>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endParaRPr lang="en-US" sz="1200" dirty="0">
              <a:solidFill>
                <a:schemeClr val="tx1">
                  <a:lumMod val="50000"/>
                  <a:lumOff val="50000"/>
                </a:schemeClr>
              </a:solidFill>
              <a:latin typeface="Arial" panose="020B0604020202020204" pitchFamily="34" charset="0"/>
              <a:cs typeface="Arial" panose="020B0604020202020204" pitchFamily="34" charset="0"/>
            </a:endParaRPr>
          </a:p>
          <a:p>
            <a:r>
              <a:rPr lang="en-US" dirty="0">
                <a:solidFill>
                  <a:srgbClr val="249CD8"/>
                </a:solidFill>
                <a:latin typeface="Arial"/>
                <a:cs typeface="Arial"/>
              </a:rPr>
              <a:t>Nine-in-ten (90%) Philippine tobacco users say the government should come up with new ways to reduce the harm caused by smoking cigarettes. </a:t>
            </a:r>
          </a:p>
        </p:txBody>
      </p:sp>
      <p:sp>
        <p:nvSpPr>
          <p:cNvPr id="53" name="Rectangle 52">
            <a:extLst>
              <a:ext uri="{FF2B5EF4-FFF2-40B4-BE49-F238E27FC236}">
                <a16:creationId xmlns:a16="http://schemas.microsoft.com/office/drawing/2014/main" xmlns="" id="{5A7CD14E-4C08-D649-A0FD-973FAD8B3ECA}"/>
              </a:ext>
            </a:extLst>
          </p:cNvPr>
          <p:cNvSpPr/>
          <p:nvPr/>
        </p:nvSpPr>
        <p:spPr>
          <a:xfrm>
            <a:off x="1238431" y="3909234"/>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4" name="Chart 53">
            <a:extLst>
              <a:ext uri="{FF2B5EF4-FFF2-40B4-BE49-F238E27FC236}">
                <a16:creationId xmlns:a16="http://schemas.microsoft.com/office/drawing/2014/main" xmlns="" id="{8F99E857-C26D-A545-97B4-8A68539D3B25}"/>
              </a:ext>
            </a:extLst>
          </p:cNvPr>
          <p:cNvGraphicFramePr/>
          <p:nvPr>
            <p:extLst>
              <p:ext uri="{D42A27DB-BD31-4B8C-83A1-F6EECF244321}">
                <p14:modId xmlns:p14="http://schemas.microsoft.com/office/powerpoint/2010/main" xmlns="" val="1874357651"/>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60" name="TextBox 59">
            <a:extLst>
              <a:ext uri="{FF2B5EF4-FFF2-40B4-BE49-F238E27FC236}">
                <a16:creationId xmlns:a16="http://schemas.microsoft.com/office/drawing/2014/main" xmlns="" id="{16ADFBAF-F5B8-D147-B554-8A0D9791B041}"/>
              </a:ext>
            </a:extLst>
          </p:cNvPr>
          <p:cNvSpPr txBox="1"/>
          <p:nvPr/>
        </p:nvSpPr>
        <p:spPr>
          <a:xfrm>
            <a:off x="469300" y="5948685"/>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2143041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400" dirty="0" smtClean="0">
            <a:solidFill>
              <a:srgbClr val="249CD8"/>
            </a:solidFill>
            <a:latin typeface="Arial"/>
            <a:cs typeface="Arial"/>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400" dirty="0" smtClean="0">
            <a:solidFill>
              <a:srgbClr val="249CD8"/>
            </a:solidFill>
            <a:latin typeface="Arial"/>
            <a:cs typeface="Arial"/>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58387</TotalTime>
  <Words>1964</Words>
  <Application>Microsoft Office PowerPoint</Application>
  <PresentationFormat>Custom</PresentationFormat>
  <Paragraphs>250</Paragraphs>
  <Slides>28</Slides>
  <Notes>9</Notes>
  <HiddenSlides>0</HiddenSlides>
  <MMClips>0</MMClips>
  <ScaleCrop>false</ScaleCrop>
  <HeadingPairs>
    <vt:vector size="4" baseType="variant">
      <vt:variant>
        <vt:lpstr>Theme</vt:lpstr>
      </vt:variant>
      <vt:variant>
        <vt:i4>3</vt:i4>
      </vt:variant>
      <vt:variant>
        <vt:lpstr>Slide Titles</vt:lpstr>
      </vt:variant>
      <vt:variant>
        <vt:i4>28</vt:i4>
      </vt:variant>
    </vt:vector>
  </HeadingPairs>
  <TitlesOfParts>
    <vt:vector size="31" baseType="lpstr">
      <vt:lpstr>Office Theme</vt:lpstr>
      <vt:lpstr>Custom Design</vt:lpstr>
      <vt:lpstr>1_Office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CKL</dc:creator>
  <cp:lastModifiedBy>CKL</cp:lastModifiedBy>
  <cp:revision>1739</cp:revision>
  <cp:lastPrinted>2021-08-23T21:18:18Z</cp:lastPrinted>
  <dcterms:created xsi:type="dcterms:W3CDTF">2017-09-11T18:58:54Z</dcterms:created>
  <dcterms:modified xsi:type="dcterms:W3CDTF">2021-10-13T00:11:06Z</dcterms:modified>
</cp:coreProperties>
</file>