
<file path=[Content_Types].xml><?xml version="1.0" encoding="utf-8"?>
<Types xmlns="http://schemas.openxmlformats.org/package/2006/content-types">
  <Override PartName="/ppt/slides/slide6.xml" ContentType="application/vnd.openxmlformats-officedocument.presentationml.slide+xml"/>
  <Override PartName="/ppt/notesSlides/notesSlide2.xml" ContentType="application/vnd.openxmlformats-officedocument.presentationml.notesSlide+xml"/>
  <Override PartName="/ppt/charts/style2.xml" ContentType="application/vnd.ms-office.chartstyl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drawings/drawing2.xml" ContentType="application/vnd.openxmlformats-officedocument.drawingml.chartshapes+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charts/colors4.xml" ContentType="application/vnd.ms-office.chartcolorstyle+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charts/chart13.xml" ContentType="application/vnd.openxmlformats-officedocument.drawingml.chart+xml"/>
  <Override PartName="/ppt/charts/colors2.xml" ContentType="application/vnd.ms-office.chartcolorstyl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charts/chart9.xml" ContentType="application/vnd.openxmlformats-officedocument.drawingml.chart+xml"/>
  <Override PartName="/ppt/charts/chart11.xml" ContentType="application/vnd.openxmlformats-officedocument.drawingml.chart+xml"/>
  <Override PartName="/ppt/commentAuthors.xml" ContentType="application/vnd.openxmlformats-officedocument.presentationml.commentAuthors+xml"/>
  <Default Extension="gif" ContentType="image/gif"/>
  <Override PartName="/ppt/charts/chart6.xml" ContentType="application/vnd.openxmlformats-officedocument.drawingml.chart+xml"/>
  <Override PartName="/ppt/charts/chart7.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rts/chart10.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notesSlides/notesSlide6.xml" ContentType="application/vnd.openxmlformats-officedocument.presentationml.notesSlide+xml"/>
  <Override PartName="/ppt/charts/chart5.xml" ContentType="application/vnd.openxmlformats-officedocument.drawingml.chart+xml"/>
  <Override PartName="/ppt/notesSlides/notesSlide7.xml" ContentType="application/vnd.openxmlformats-officedocument.presentationml.notesSlide+xml"/>
  <Override PartName="/ppt/notesSlides/notesSlide10.xml" ContentType="application/vnd.openxmlformats-officedocument.presentationml.notesSlide+xml"/>
  <Override PartName="/ppt/charts/style5.xml" ContentType="application/vnd.ms-office.chartstyl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charts/chart1.xml" ContentType="application/vnd.openxmlformats-officedocument.drawingml.chart+xml"/>
  <Override PartName="/ppt/notesSlides/notesSlide4.xml" ContentType="application/vnd.openxmlformats-officedocument.presentationml.notesSlide+xml"/>
  <Override PartName="/ppt/charts/chart2.xml" ContentType="application/vnd.openxmlformats-officedocument.drawingml.chart+xml"/>
  <Override PartName="/ppt/notesSlides/notesSlide5.xml" ContentType="application/vnd.openxmlformats-officedocument.presentationml.notesSlide+xml"/>
  <Override PartName="/docProps/core.xml" ContentType="application/vnd.openxmlformats-package.core-properties+xml"/>
  <Override PartName="/ppt/charts/style3.xml" ContentType="application/vnd.ms-office.chartstyle+xml"/>
  <Override PartName="/ppt/charts/style4.xml" ContentType="application/vnd.ms-office.chartstyle+xml"/>
  <Override PartName="/ppt/slideMasters/slideMaster2.xml" ContentType="application/vnd.openxmlformats-officedocument.presentationml.slideMaster+xml"/>
  <Override PartName="/ppt/slides/slide5.xml" ContentType="application/vnd.openxmlformats-officedocument.presentationml.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drawings/drawing3.xml" ContentType="application/vnd.openxmlformats-officedocument.drawingml.chartshapes+xml"/>
  <Override PartName="/ppt/charts/style1.xml" ContentType="application/vnd.ms-office.chartstyle+xml"/>
  <Override PartName="/ppt/slides/slide3.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charts/colors5.xml" ContentType="application/vnd.ms-office.chartcolorstyl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charts/chart14.xml" ContentType="application/vnd.openxmlformats-officedocument.drawingml.chart+xml"/>
  <Override PartName="/docProps/app.xml" ContentType="application/vnd.openxmlformats-officedocument.extended-properties+xml"/>
  <Override PartName="/ppt/charts/colors3.xml" ContentType="application/vnd.ms-office.chartcolorstyle+xml"/>
  <Override PartName="/ppt/slides/slide11.xml" ContentType="application/vnd.openxmlformats-officedocument.presentationml.slide+xml"/>
  <Override PartName="/ppt/charts/chart8.xml" ContentType="application/vnd.openxmlformats-officedocument.drawingml.chart+xml"/>
  <Override PartName="/ppt/charts/chart12.xml" ContentType="application/vnd.openxmlformats-officedocument.drawingml.chart+xml"/>
  <Override PartName="/ppt/charts/colors1.xml" ContentType="application/vnd.ms-office.chartcolor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6" r:id="rId2"/>
  </p:sldMasterIdLst>
  <p:notesMasterIdLst>
    <p:notesMasterId r:id="rId19"/>
  </p:notesMasterIdLst>
  <p:sldIdLst>
    <p:sldId id="308" r:id="rId3"/>
    <p:sldId id="348" r:id="rId4"/>
    <p:sldId id="504" r:id="rId5"/>
    <p:sldId id="497" r:id="rId6"/>
    <p:sldId id="370" r:id="rId7"/>
    <p:sldId id="467" r:id="rId8"/>
    <p:sldId id="483" r:id="rId9"/>
    <p:sldId id="453" r:id="rId10"/>
    <p:sldId id="501" r:id="rId11"/>
    <p:sldId id="486" r:id="rId12"/>
    <p:sldId id="480" r:id="rId13"/>
    <p:sldId id="487" r:id="rId14"/>
    <p:sldId id="488" r:id="rId15"/>
    <p:sldId id="489" r:id="rId16"/>
    <p:sldId id="490" r:id="rId17"/>
    <p:sldId id="481" r:id="rId18"/>
  </p:sldIdLst>
  <p:sldSz cx="12188825"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36" userDrawn="1">
          <p15:clr>
            <a:srgbClr val="A4A3A4"/>
          </p15:clr>
        </p15:guide>
        <p15:guide id="2" pos="3839"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rooke Wheeler" initials="BW" lastIdx="7" clrIdx="0">
    <p:extLst>
      <p:ext uri="{19B8F6BF-5375-455C-9EA6-DF929625EA0E}">
        <p15:presenceInfo xmlns:p15="http://schemas.microsoft.com/office/powerpoint/2012/main" xmlns="" userId="Brooke Wheeler" providerId="None"/>
      </p:ext>
    </p:extLst>
  </p:cmAuthor>
  <p:cmAuthor id="2" name="Jim Heys" initials="JH" lastIdx="1" clrIdx="1">
    <p:extLst>
      <p:ext uri="{19B8F6BF-5375-455C-9EA6-DF929625EA0E}">
        <p15:presenceInfo xmlns:p15="http://schemas.microsoft.com/office/powerpoint/2012/main" xmlns="" userId="b4a5c5e78253b8c2" providerId="Windows Live"/>
      </p:ext>
    </p:extLst>
  </p:cmAuthor>
  <p:cmAuthor id="3" name="Microsoft Office User" initials="MOU" lastIdx="25" clrIdx="2">
    <p:extLst>
      <p:ext uri="{19B8F6BF-5375-455C-9EA6-DF929625EA0E}">
        <p15:presenceInfo xmlns:p15="http://schemas.microsoft.com/office/powerpoint/2012/main" xmlns="" userId="Microsoft Office User" providerId="None"/>
      </p:ext>
    </p:extLst>
  </p:cmAuthor>
  <p:cmAuthor id="4" name="Nicholas Thompson" initials="NT" lastIdx="24" clrIdx="3">
    <p:extLst>
      <p:ext uri="{19B8F6BF-5375-455C-9EA6-DF929625EA0E}">
        <p15:presenceInfo xmlns:p15="http://schemas.microsoft.com/office/powerpoint/2012/main" xmlns="" userId="S::thompson@povaddo.onmicrosoft.com::7dc40a89-b312-4585-aeb7-b9ffb0c61b0c"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3CB0F0"/>
    <a:srgbClr val="249CD8"/>
    <a:srgbClr val="595959"/>
    <a:srgbClr val="585858"/>
    <a:srgbClr val="E40079"/>
    <a:srgbClr val="A6A6A6"/>
    <a:srgbClr val="239CD8"/>
    <a:srgbClr val="5CB1E1"/>
    <a:srgbClr val="6DBDE6"/>
    <a:srgbClr val="6F6F6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025" autoAdjust="0"/>
    <p:restoredTop sz="96306" autoAdjust="0"/>
  </p:normalViewPr>
  <p:slideViewPr>
    <p:cSldViewPr snapToGrid="0" snapToObjects="1">
      <p:cViewPr varScale="1">
        <p:scale>
          <a:sx n="106" d="100"/>
          <a:sy n="106" d="100"/>
        </p:scale>
        <p:origin x="-1152" y="108"/>
      </p:cViewPr>
      <p:guideLst>
        <p:guide orient="horz" pos="2136"/>
        <p:guide pos="383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heme" Target="theme/theme1.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Worksheet1.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Office_Excel_Worksheet10.xlsx"/></Relationships>
</file>

<file path=ppt/charts/_rels/chart11.xml.rels><?xml version="1.0" encoding="UTF-8" standalone="yes"?>
<Relationships xmlns="http://schemas.openxmlformats.org/package/2006/relationships"><Relationship Id="rId3" Type="http://schemas.microsoft.com/office/2011/relationships/chartStyle" Target="style4.xml"/><Relationship Id="rId2" Type="http://schemas.microsoft.com/office/2011/relationships/chartColorStyle" Target="colors4.xml"/><Relationship Id="rId1" Type="http://schemas.openxmlformats.org/officeDocument/2006/relationships/package" Target="../embeddings/Microsoft_Office_Excel_Worksheet11.xlsx"/></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Office_Excel_Worksheet12.xlsx"/></Relationships>
</file>

<file path=ppt/charts/_rels/chart13.xml.rels><?xml version="1.0" encoding="UTF-8" standalone="yes"?>
<Relationships xmlns="http://schemas.openxmlformats.org/package/2006/relationships"><Relationship Id="rId3" Type="http://schemas.microsoft.com/office/2011/relationships/chartStyle" Target="style5.xml"/><Relationship Id="rId2" Type="http://schemas.microsoft.com/office/2011/relationships/chartColorStyle" Target="colors5.xml"/><Relationship Id="rId1" Type="http://schemas.openxmlformats.org/officeDocument/2006/relationships/package" Target="../embeddings/Microsoft_Office_Excel_Worksheet13.xlsx"/></Relationships>
</file>

<file path=ppt/charts/_rels/chart14.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package" Target="../embeddings/Microsoft_Office_Excel_Worksheet14.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_rels/chart4.xml.rels><?xml version="1.0" encoding="UTF-8" standalone="yes"?>
<Relationships xmlns="http://schemas.openxmlformats.org/package/2006/relationships"><Relationship Id="rId3" Type="http://schemas.microsoft.com/office/2011/relationships/chartStyle" Target="style1.xml"/><Relationship Id="rId2" Type="http://schemas.microsoft.com/office/2011/relationships/chartColorStyle" Target="colors1.xml"/><Relationship Id="rId1" Type="http://schemas.openxmlformats.org/officeDocument/2006/relationships/package" Target="../embeddings/Microsoft_Office_Excel_Worksheet4.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Office_Excel_Worksheet5.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Office_Excel_Worksheet6.xlsx"/></Relationships>
</file>

<file path=ppt/charts/_rels/chart7.xml.rels><?xml version="1.0" encoding="UTF-8" standalone="yes"?>
<Relationships xmlns="http://schemas.openxmlformats.org/package/2006/relationships"><Relationship Id="rId3" Type="http://schemas.microsoft.com/office/2011/relationships/chartStyle" Target="style2.xml"/><Relationship Id="rId2" Type="http://schemas.microsoft.com/office/2011/relationships/chartColorStyle" Target="colors2.xml"/><Relationship Id="rId1" Type="http://schemas.openxmlformats.org/officeDocument/2006/relationships/package" Target="../embeddings/Microsoft_Office_Excel_Worksheet7.xlsx"/></Relationships>
</file>

<file path=ppt/charts/_rels/chart8.xml.rels><?xml version="1.0" encoding="UTF-8" standalone="yes"?>
<Relationships xmlns="http://schemas.openxmlformats.org/package/2006/relationships"><Relationship Id="rId3" Type="http://schemas.microsoft.com/office/2011/relationships/chartStyle" Target="style3.xml"/><Relationship Id="rId2" Type="http://schemas.microsoft.com/office/2011/relationships/chartColorStyle" Target="colors3.xml"/><Relationship Id="rId1" Type="http://schemas.openxmlformats.org/officeDocument/2006/relationships/package" Target="../embeddings/Microsoft_Office_Excel_Worksheet8.xlsx"/></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Office_Excel_Worksheet9.xlsx"/></Relationships>
</file>

<file path=ppt/charts/chart1.xml><?xml version="1.0" encoding="utf-8"?>
<c:chartSpace xmlns:c="http://schemas.openxmlformats.org/drawingml/2006/chart" xmlns:a="http://schemas.openxmlformats.org/drawingml/2006/main" xmlns:r="http://schemas.openxmlformats.org/officeDocument/2006/relationships">
  <c:lang val="en-US"/>
  <c:style val="3"/>
  <c:chart>
    <c:autoTitleDeleted val="1"/>
    <c:plotArea>
      <c:layout>
        <c:manualLayout>
          <c:layoutTarget val="inner"/>
          <c:xMode val="edge"/>
          <c:yMode val="edge"/>
          <c:x val="1.3934079133169686E-2"/>
          <c:y val="0.13716934849025494"/>
          <c:w val="0.97190108367158989"/>
          <c:h val="0.80358305459699086"/>
        </c:manualLayout>
      </c:layout>
      <c:barChart>
        <c:barDir val="col"/>
        <c:grouping val="stacked"/>
        <c:ser>
          <c:idx val="0"/>
          <c:order val="0"/>
          <c:tx>
            <c:strRef>
              <c:f>Sheet1!$B$1</c:f>
              <c:strCache>
                <c:ptCount val="1"/>
                <c:pt idx="0">
                  <c:v>Very familiar</c:v>
                </c:pt>
              </c:strCache>
            </c:strRef>
          </c:tx>
          <c:spPr>
            <a:solidFill>
              <a:srgbClr val="00B0F0"/>
            </a:solidFill>
          </c:spPr>
          <c:dPt>
            <c:idx val="0"/>
            <c:extLst xmlns:c16r2="http://schemas.microsoft.com/office/drawing/2015/06/chart">
              <c:ext xmlns:c16="http://schemas.microsoft.com/office/drawing/2014/chart" uri="{C3380CC4-5D6E-409C-BE32-E72D297353CC}">
                <c16:uniqueId val="{00000000-B1C2-B744-B7F8-2AD931A490B8}"/>
              </c:ext>
            </c:extLst>
          </c:dPt>
          <c:dPt>
            <c:idx val="1"/>
            <c:extLst xmlns:c16r2="http://schemas.microsoft.com/office/drawing/2015/06/chart">
              <c:ext xmlns:c16="http://schemas.microsoft.com/office/drawing/2014/chart" uri="{C3380CC4-5D6E-409C-BE32-E72D297353CC}">
                <c16:uniqueId val="{00000001-B1C2-B744-B7F8-2AD931A490B8}"/>
              </c:ext>
            </c:extLst>
          </c:dPt>
          <c:dLbls>
            <c:dLbl>
              <c:idx val="4"/>
              <c:layout>
                <c:manualLayout>
                  <c:x val="0"/>
                  <c:y val="1.5118467323998618E-2"/>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9FDC-0D46-8342-D24ECB738B89}"/>
                </c:ext>
              </c:extLst>
            </c:dLbl>
            <c:spPr>
              <a:noFill/>
              <a:ln>
                <a:noFill/>
              </a:ln>
              <a:effectLst/>
            </c:spPr>
            <c:txPr>
              <a:bodyPr wrap="square" lIns="38100" tIns="19050" rIns="38100" bIns="19050" anchor="ctr">
                <a:spAutoFit/>
              </a:bodyPr>
              <a:lstStyle/>
              <a:p>
                <a:pPr>
                  <a:defRPr sz="1200" b="1">
                    <a:solidFill>
                      <a:schemeClr val="bg1"/>
                    </a:solidFill>
                  </a:defRPr>
                </a:pPr>
                <a:endParaRPr lang="en-US"/>
              </a:p>
            </c:txPr>
            <c:dLblPos val="ctr"/>
            <c:showVal val="1"/>
            <c:extLst xmlns:c16r2="http://schemas.microsoft.com/office/drawing/2015/06/chart">
              <c:ext xmlns:c15="http://schemas.microsoft.com/office/drawing/2012/chart" uri="{CE6537A1-D6FC-4f65-9D91-7224C49458BB}">
                <c15:showLeaderLines val="1"/>
              </c:ext>
            </c:extLst>
          </c:dLbls>
          <c:cat>
            <c:strRef>
              <c:f>Sheet1!$A$2:$A$6</c:f>
              <c:strCache>
                <c:ptCount val="5"/>
                <c:pt idx="0">
                  <c:v> Cryptocurrency</c:v>
                </c:pt>
                <c:pt idx="1">
                  <c:v>Virtual reality (VR) headsets  </c:v>
                </c:pt>
                <c:pt idx="2">
                  <c:v>E-cigarettes, also referred to as an electronic cigarette or e-vapor</c:v>
                </c:pt>
                <c:pt idx="3">
                  <c:v>Pesticides</c:v>
                </c:pt>
                <c:pt idx="4">
                  <c:v>Heated tobacco products, also referred to as heat-not-burn tobacco products</c:v>
                </c:pt>
              </c:strCache>
            </c:strRef>
          </c:cat>
          <c:val>
            <c:numRef>
              <c:f>Sheet1!$B$2:$B$6</c:f>
              <c:numCache>
                <c:formatCode>0%</c:formatCode>
                <c:ptCount val="5"/>
                <c:pt idx="0">
                  <c:v>0.69000000000000017</c:v>
                </c:pt>
                <c:pt idx="1">
                  <c:v>0.68000000000000016</c:v>
                </c:pt>
                <c:pt idx="2">
                  <c:v>0.65000000000000013</c:v>
                </c:pt>
                <c:pt idx="3">
                  <c:v>0.6100000000000001</c:v>
                </c:pt>
                <c:pt idx="4">
                  <c:v>0.51</c:v>
                </c:pt>
              </c:numCache>
            </c:numRef>
          </c:val>
          <c:extLst xmlns:c16r2="http://schemas.microsoft.com/office/drawing/2015/06/chart">
            <c:ext xmlns:c16="http://schemas.microsoft.com/office/drawing/2014/chart" uri="{C3380CC4-5D6E-409C-BE32-E72D297353CC}">
              <c16:uniqueId val="{00000002-B1C2-B744-B7F8-2AD931A490B8}"/>
            </c:ext>
          </c:extLst>
        </c:ser>
        <c:ser>
          <c:idx val="1"/>
          <c:order val="1"/>
          <c:tx>
            <c:strRef>
              <c:f>Sheet1!$C$1</c:f>
              <c:strCache>
                <c:ptCount val="1"/>
                <c:pt idx="0">
                  <c:v>Somewhat familiar</c:v>
                </c:pt>
              </c:strCache>
            </c:strRef>
          </c:tx>
          <c:dLbls>
            <c:spPr>
              <a:noFill/>
              <a:ln>
                <a:noFill/>
              </a:ln>
              <a:effectLst/>
            </c:spPr>
            <c:txPr>
              <a:bodyPr wrap="square" lIns="38100" tIns="19050" rIns="38100" bIns="19050" anchor="ctr">
                <a:spAutoFit/>
              </a:bodyPr>
              <a:lstStyle/>
              <a:p>
                <a:pPr>
                  <a:defRPr sz="1200" b="1">
                    <a:solidFill>
                      <a:schemeClr val="bg1"/>
                    </a:solidFill>
                  </a:defRPr>
                </a:pPr>
                <a:endParaRPr lang="en-US"/>
              </a:p>
            </c:txPr>
            <c:dLblPos val="ctr"/>
            <c:showVal val="1"/>
            <c:extLst xmlns:c16r2="http://schemas.microsoft.com/office/drawing/2015/06/chart">
              <c:ext xmlns:c15="http://schemas.microsoft.com/office/drawing/2012/chart" uri="{CE6537A1-D6FC-4f65-9D91-7224C49458BB}">
                <c15:showLeaderLines val="1"/>
              </c:ext>
            </c:extLst>
          </c:dLbls>
          <c:cat>
            <c:strRef>
              <c:f>Sheet1!$A$2:$A$6</c:f>
              <c:strCache>
                <c:ptCount val="5"/>
                <c:pt idx="0">
                  <c:v> Cryptocurrency</c:v>
                </c:pt>
                <c:pt idx="1">
                  <c:v>Virtual reality (VR) headsets  </c:v>
                </c:pt>
                <c:pt idx="2">
                  <c:v>E-cigarettes, also referred to as an electronic cigarette or e-vapor</c:v>
                </c:pt>
                <c:pt idx="3">
                  <c:v>Pesticides</c:v>
                </c:pt>
                <c:pt idx="4">
                  <c:v>Heated tobacco products, also referred to as heat-not-burn tobacco products</c:v>
                </c:pt>
              </c:strCache>
            </c:strRef>
          </c:cat>
          <c:val>
            <c:numRef>
              <c:f>Sheet1!$C$2:$C$6</c:f>
              <c:numCache>
                <c:formatCode>0%</c:formatCode>
                <c:ptCount val="5"/>
                <c:pt idx="0">
                  <c:v>0.24000000000000002</c:v>
                </c:pt>
                <c:pt idx="1">
                  <c:v>0.26</c:v>
                </c:pt>
                <c:pt idx="2">
                  <c:v>0.26</c:v>
                </c:pt>
                <c:pt idx="3">
                  <c:v>0.28000000000000008</c:v>
                </c:pt>
                <c:pt idx="4">
                  <c:v>0.32000000000000006</c:v>
                </c:pt>
              </c:numCache>
            </c:numRef>
          </c:val>
          <c:extLst xmlns:c16r2="http://schemas.microsoft.com/office/drawing/2015/06/chart">
            <c:ext xmlns:c16="http://schemas.microsoft.com/office/drawing/2014/chart" uri="{C3380CC4-5D6E-409C-BE32-E72D297353CC}">
              <c16:uniqueId val="{00000003-A330-204B-852D-2A730E9AAFB0}"/>
            </c:ext>
          </c:extLst>
        </c:ser>
        <c:dLbls>
          <c:showVal val="1"/>
        </c:dLbls>
        <c:gapWidth val="100"/>
        <c:overlap val="100"/>
        <c:axId val="132247552"/>
        <c:axId val="132000000"/>
      </c:barChart>
      <c:valAx>
        <c:axId val="132000000"/>
        <c:scaling>
          <c:orientation val="minMax"/>
          <c:max val="1"/>
        </c:scaling>
        <c:delete val="1"/>
        <c:axPos val="l"/>
        <c:numFmt formatCode="0%" sourceLinked="1"/>
        <c:tickLblPos val="none"/>
        <c:crossAx val="132247552"/>
        <c:crosses val="autoZero"/>
        <c:crossBetween val="between"/>
      </c:valAx>
      <c:catAx>
        <c:axId val="132247552"/>
        <c:scaling>
          <c:orientation val="minMax"/>
        </c:scaling>
        <c:axPos val="b"/>
        <c:numFmt formatCode="General" sourceLinked="1"/>
        <c:majorTickMark val="none"/>
        <c:tickLblPos val="nextTo"/>
        <c:spPr>
          <a:ln>
            <a:solidFill>
              <a:srgbClr val="C7C8CC"/>
            </a:solidFill>
          </a:ln>
        </c:spPr>
        <c:txPr>
          <a:bodyPr/>
          <a:lstStyle/>
          <a:p>
            <a:pPr algn="ctr">
              <a:defRPr sz="1200" b="0"/>
            </a:pPr>
            <a:endParaRPr lang="en-US"/>
          </a:p>
        </c:txPr>
        <c:crossAx val="132000000"/>
        <c:crosses val="autoZero"/>
        <c:auto val="1"/>
        <c:lblAlgn val="ctr"/>
        <c:lblOffset val="100"/>
      </c:catAx>
    </c:plotArea>
    <c:legend>
      <c:legendPos val="t"/>
      <c:layout>
        <c:manualLayout>
          <c:xMode val="edge"/>
          <c:yMode val="edge"/>
          <c:x val="0.42492149635684817"/>
          <c:y val="2.0308423038386796E-2"/>
          <c:w val="0.27467188280306964"/>
          <c:h val="5.5894536919982092E-2"/>
        </c:manualLayout>
      </c:layout>
      <c:txPr>
        <a:bodyPr/>
        <a:lstStyle/>
        <a:p>
          <a:pPr>
            <a:defRPr sz="1200" b="1"/>
          </a:pPr>
          <a:endParaRPr lang="en-US"/>
        </a:p>
      </c:txPr>
    </c:legend>
    <c:plotVisOnly val="1"/>
    <c:dispBlanksAs val="gap"/>
  </c:chart>
  <c:txPr>
    <a:bodyPr/>
    <a:lstStyle/>
    <a:p>
      <a:pPr>
        <a:defRPr sz="1800">
          <a:solidFill>
            <a:srgbClr val="595959"/>
          </a:solidFill>
          <a:latin typeface="Arial"/>
          <a:cs typeface="Arial"/>
        </a:defRPr>
      </a:pPr>
      <a:endParaRPr lang="en-US"/>
    </a:p>
  </c:txPr>
  <c:externalData r:id="rId1"/>
  <c:userShapes r:id="rId2"/>
</c:chartSpace>
</file>

<file path=ppt/charts/chart10.xml><?xml version="1.0" encoding="utf-8"?>
<c:chartSpace xmlns:c="http://schemas.openxmlformats.org/drawingml/2006/chart" xmlns:a="http://schemas.openxmlformats.org/drawingml/2006/main" xmlns:r="http://schemas.openxmlformats.org/officeDocument/2006/relationships">
  <c:lang val="en-US"/>
  <c:style val="3"/>
  <c:chart>
    <c:title>
      <c:tx>
        <c:rich>
          <a:bodyPr/>
          <a:lstStyle/>
          <a:p>
            <a:pPr>
              <a:defRPr sz="1200" b="1"/>
            </a:pPr>
            <a:r>
              <a:rPr lang="en-US" sz="1200" b="1" i="0" baseline="0" dirty="0">
                <a:effectLst/>
              </a:rPr>
              <a:t>Q: </a:t>
            </a:r>
            <a:r>
              <a:rPr lang="en-US" sz="1200" b="1" i="0" u="none" strike="noStrike" baseline="0" dirty="0">
                <a:effectLst/>
              </a:rPr>
              <a:t>Do you believe alternative products like e-cigarettes and heated tobacco products should be just as accessible to adult smokers as regular cigarettes? </a:t>
            </a:r>
            <a:endParaRPr lang="en-US" sz="1200" b="1" dirty="0">
              <a:effectLst/>
            </a:endParaRPr>
          </a:p>
        </c:rich>
      </c:tx>
      <c:layout>
        <c:manualLayout>
          <c:xMode val="edge"/>
          <c:yMode val="edge"/>
          <c:x val="0.11080485707851857"/>
          <c:y val="0"/>
        </c:manualLayout>
      </c:layout>
    </c:title>
    <c:plotArea>
      <c:layout>
        <c:manualLayout>
          <c:layoutTarget val="inner"/>
          <c:xMode val="edge"/>
          <c:yMode val="edge"/>
          <c:x val="2.9967841293507144E-2"/>
          <c:y val="0.27455849232532437"/>
          <c:w val="0.93314866172986866"/>
          <c:h val="0.6460060642379275"/>
        </c:manualLayout>
      </c:layout>
      <c:barChart>
        <c:barDir val="col"/>
        <c:grouping val="stacked"/>
        <c:ser>
          <c:idx val="0"/>
          <c:order val="0"/>
          <c:tx>
            <c:strRef>
              <c:f>Sheet1!$B$1</c:f>
              <c:strCache>
                <c:ptCount val="1"/>
                <c:pt idx="0">
                  <c:v>Definitely</c:v>
                </c:pt>
              </c:strCache>
            </c:strRef>
          </c:tx>
          <c:spPr>
            <a:solidFill>
              <a:srgbClr val="00B0F0"/>
            </a:solidFill>
          </c:spPr>
          <c:dPt>
            <c:idx val="0"/>
            <c:extLst xmlns:c16r2="http://schemas.microsoft.com/office/drawing/2015/06/chart">
              <c:ext xmlns:c16="http://schemas.microsoft.com/office/drawing/2014/chart" uri="{C3380CC4-5D6E-409C-BE32-E72D297353CC}">
                <c16:uniqueId val="{00000000-DD1F-5149-BAF2-0F4B74823557}"/>
              </c:ext>
            </c:extLst>
          </c:dPt>
          <c:dPt>
            <c:idx val="1"/>
            <c:extLst xmlns:c16r2="http://schemas.microsoft.com/office/drawing/2015/06/chart">
              <c:ext xmlns:c16="http://schemas.microsoft.com/office/drawing/2014/chart" uri="{C3380CC4-5D6E-409C-BE32-E72D297353CC}">
                <c16:uniqueId val="{00000001-DD1F-5149-BAF2-0F4B74823557}"/>
              </c:ext>
            </c:extLst>
          </c:dPt>
          <c:dPt>
            <c:idx val="2"/>
            <c:extLst xmlns:c16r2="http://schemas.microsoft.com/office/drawing/2015/06/chart">
              <c:ext xmlns:c16="http://schemas.microsoft.com/office/drawing/2014/chart" uri="{C3380CC4-5D6E-409C-BE32-E72D297353CC}">
                <c16:uniqueId val="{00000002-DD1F-5149-BAF2-0F4B74823557}"/>
              </c:ext>
            </c:extLst>
          </c:dPt>
          <c:dPt>
            <c:idx val="3"/>
            <c:extLst xmlns:c16r2="http://schemas.microsoft.com/office/drawing/2015/06/chart">
              <c:ext xmlns:c16="http://schemas.microsoft.com/office/drawing/2014/chart" uri="{C3380CC4-5D6E-409C-BE32-E72D297353CC}">
                <c16:uniqueId val="{00000003-DD1F-5149-BAF2-0F4B74823557}"/>
              </c:ext>
            </c:extLst>
          </c:dPt>
          <c:dLbls>
            <c:dLbl>
              <c:idx val="1"/>
              <c:layout>
                <c:manualLayout>
                  <c:x val="-2.3119236460819913E-3"/>
                  <c:y val="8.6928462834313578E-4"/>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DD1F-5149-BAF2-0F4B74823557}"/>
                </c:ext>
              </c:extLst>
            </c:dLbl>
            <c:dLbl>
              <c:idx val="2"/>
              <c:layout>
                <c:manualLayout>
                  <c:x val="-9.2476945843279652E-3"/>
                  <c:y val="-3.6258497590405933E-2"/>
                </c:manualLayout>
              </c:layout>
              <c:spPr>
                <a:noFill/>
                <a:ln>
                  <a:noFill/>
                </a:ln>
                <a:effectLst/>
              </c:spPr>
              <c:txPr>
                <a:bodyPr wrap="square" lIns="38100" tIns="19050" rIns="38100" bIns="19050" anchor="ctr">
                  <a:spAutoFit/>
                </a:bodyPr>
                <a:lstStyle/>
                <a:p>
                  <a:pPr>
                    <a:defRPr sz="1200" b="1">
                      <a:solidFill>
                        <a:schemeClr val="tx1">
                          <a:lumMod val="65000"/>
                          <a:lumOff val="35000"/>
                        </a:schemeClr>
                      </a:solidFill>
                    </a:defRPr>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DD1F-5149-BAF2-0F4B74823557}"/>
                </c:ext>
              </c:extLst>
            </c:dLbl>
            <c:spPr>
              <a:noFill/>
              <a:ln>
                <a:noFill/>
              </a:ln>
              <a:effectLst/>
            </c:spPr>
            <c:txPr>
              <a:bodyPr wrap="square" lIns="38100" tIns="19050" rIns="38100" bIns="19050" anchor="ctr">
                <a:spAutoFit/>
              </a:bodyPr>
              <a:lstStyle/>
              <a:p>
                <a:pPr>
                  <a:defRPr sz="1200" b="1">
                    <a:solidFill>
                      <a:schemeClr val="bg1"/>
                    </a:solidFill>
                  </a:defRPr>
                </a:pPr>
                <a:endParaRPr lang="en-US"/>
              </a:p>
            </c:txPr>
            <c:dLblPos val="ctr"/>
            <c:showVal val="1"/>
            <c:extLst xmlns:c16r2="http://schemas.microsoft.com/office/drawing/2015/06/chart">
              <c:ext xmlns:c15="http://schemas.microsoft.com/office/drawing/2012/chart" uri="{CE6537A1-D6FC-4f65-9D91-7224C49458BB}">
                <c15:showLeaderLines val="0"/>
              </c:ext>
            </c:extLst>
          </c:dLbls>
          <c:cat>
            <c:strRef>
              <c:f>Sheet1!$A$2:$A$4</c:f>
              <c:strCache>
                <c:ptCount val="3"/>
                <c:pt idx="0">
                  <c:v>Yes</c:v>
                </c:pt>
                <c:pt idx="1">
                  <c:v>No</c:v>
                </c:pt>
                <c:pt idx="2">
                  <c:v>Don't know</c:v>
                </c:pt>
              </c:strCache>
            </c:strRef>
          </c:cat>
          <c:val>
            <c:numRef>
              <c:f>Sheet1!$B$2:$B$4</c:f>
              <c:numCache>
                <c:formatCode>0%</c:formatCode>
                <c:ptCount val="3"/>
                <c:pt idx="0">
                  <c:v>0.52</c:v>
                </c:pt>
                <c:pt idx="1">
                  <c:v>4.0000000000000008E-2</c:v>
                </c:pt>
                <c:pt idx="2">
                  <c:v>2.0000000000000004E-2</c:v>
                </c:pt>
              </c:numCache>
            </c:numRef>
          </c:val>
          <c:extLst xmlns:c16r2="http://schemas.microsoft.com/office/drawing/2015/06/chart">
            <c:ext xmlns:c16="http://schemas.microsoft.com/office/drawing/2014/chart" uri="{C3380CC4-5D6E-409C-BE32-E72D297353CC}">
              <c16:uniqueId val="{00000005-DD1F-5149-BAF2-0F4B74823557}"/>
            </c:ext>
          </c:extLst>
        </c:ser>
        <c:ser>
          <c:idx val="1"/>
          <c:order val="1"/>
          <c:tx>
            <c:strRef>
              <c:f>Sheet1!$C$1</c:f>
              <c:strCache>
                <c:ptCount val="1"/>
                <c:pt idx="0">
                  <c:v>Column1</c:v>
                </c:pt>
              </c:strCache>
            </c:strRef>
          </c:tx>
          <c:dLbls>
            <c:spPr>
              <a:noFill/>
              <a:ln>
                <a:noFill/>
              </a:ln>
              <a:effectLst/>
            </c:spPr>
            <c:txPr>
              <a:bodyPr wrap="square" lIns="38100" tIns="19050" rIns="38100" bIns="19050" anchor="ctr">
                <a:spAutoFit/>
              </a:bodyPr>
              <a:lstStyle/>
              <a:p>
                <a:pPr>
                  <a:defRPr sz="1200" b="1">
                    <a:solidFill>
                      <a:schemeClr val="bg1"/>
                    </a:solidFill>
                  </a:defRPr>
                </a:pPr>
                <a:endParaRPr lang="en-US"/>
              </a:p>
            </c:txPr>
            <c:showVal val="1"/>
            <c:extLst xmlns:c16r2="http://schemas.microsoft.com/office/drawing/2015/06/chart">
              <c:ext xmlns:c15="http://schemas.microsoft.com/office/drawing/2012/chart" uri="{CE6537A1-D6FC-4f65-9D91-7224C49458BB}">
                <c15:showLeaderLines val="1"/>
              </c:ext>
            </c:extLst>
          </c:dLbls>
          <c:cat>
            <c:strRef>
              <c:f>Sheet1!$A$2:$A$4</c:f>
              <c:strCache>
                <c:ptCount val="3"/>
                <c:pt idx="0">
                  <c:v>Yes</c:v>
                </c:pt>
                <c:pt idx="1">
                  <c:v>No</c:v>
                </c:pt>
                <c:pt idx="2">
                  <c:v>Don't know</c:v>
                </c:pt>
              </c:strCache>
            </c:strRef>
          </c:cat>
          <c:val>
            <c:numRef>
              <c:f>Sheet1!$C$2:$C$4</c:f>
              <c:numCache>
                <c:formatCode>0%</c:formatCode>
                <c:ptCount val="3"/>
                <c:pt idx="0">
                  <c:v>0.35000000000000003</c:v>
                </c:pt>
                <c:pt idx="1">
                  <c:v>8.0000000000000016E-2</c:v>
                </c:pt>
              </c:numCache>
            </c:numRef>
          </c:val>
          <c:extLst xmlns:c16r2="http://schemas.microsoft.com/office/drawing/2015/06/chart">
            <c:ext xmlns:c16="http://schemas.microsoft.com/office/drawing/2014/chart" uri="{C3380CC4-5D6E-409C-BE32-E72D297353CC}">
              <c16:uniqueId val="{00000005-8744-B149-8D78-AA2679C33F3E}"/>
            </c:ext>
          </c:extLst>
        </c:ser>
        <c:dLbls/>
        <c:gapWidth val="100"/>
        <c:overlap val="100"/>
        <c:axId val="163725312"/>
        <c:axId val="163726848"/>
      </c:barChart>
      <c:catAx>
        <c:axId val="163725312"/>
        <c:scaling>
          <c:orientation val="minMax"/>
        </c:scaling>
        <c:axPos val="b"/>
        <c:numFmt formatCode="General" sourceLinked="1"/>
        <c:majorTickMark val="none"/>
        <c:tickLblPos val="nextTo"/>
        <c:txPr>
          <a:bodyPr/>
          <a:lstStyle/>
          <a:p>
            <a:pPr>
              <a:defRPr sz="1200" b="0"/>
            </a:pPr>
            <a:endParaRPr lang="en-US"/>
          </a:p>
        </c:txPr>
        <c:crossAx val="163726848"/>
        <c:crosses val="autoZero"/>
        <c:auto val="1"/>
        <c:lblAlgn val="ctr"/>
        <c:lblOffset val="100"/>
      </c:catAx>
      <c:valAx>
        <c:axId val="163726848"/>
        <c:scaling>
          <c:orientation val="minMax"/>
          <c:max val="1"/>
        </c:scaling>
        <c:delete val="1"/>
        <c:axPos val="l"/>
        <c:numFmt formatCode="0%" sourceLinked="1"/>
        <c:tickLblPos val="none"/>
        <c:crossAx val="163725312"/>
        <c:crosses val="autoZero"/>
        <c:crossBetween val="between"/>
      </c:valAx>
    </c:plotArea>
    <c:legend>
      <c:legendPos val="t"/>
      <c:legendEntry>
        <c:idx val="1"/>
        <c:delete val="1"/>
      </c:legendEntry>
      <c:layout>
        <c:manualLayout>
          <c:xMode val="edge"/>
          <c:yMode val="edge"/>
          <c:x val="0.54543612619171011"/>
          <c:y val="0.15362655978041334"/>
          <c:w val="0.17038513189160323"/>
          <c:h val="5.3454341365604861E-2"/>
        </c:manualLayout>
      </c:layout>
      <c:txPr>
        <a:bodyPr/>
        <a:lstStyle/>
        <a:p>
          <a:pPr>
            <a:defRPr sz="1200"/>
          </a:pPr>
          <a:endParaRPr lang="en-US"/>
        </a:p>
      </c:txPr>
    </c:legend>
    <c:plotVisOnly val="1"/>
    <c:dispBlanksAs val="gap"/>
  </c:chart>
  <c:txPr>
    <a:bodyPr/>
    <a:lstStyle/>
    <a:p>
      <a:pPr>
        <a:defRPr sz="1800">
          <a:solidFill>
            <a:srgbClr val="595959"/>
          </a:solidFill>
          <a:latin typeface="Arial"/>
          <a:cs typeface="Arial"/>
        </a:defRPr>
      </a:pPr>
      <a:endParaRPr lang="en-US"/>
    </a:p>
  </c:txPr>
  <c:externalData r:id="rId1"/>
</c:chartSpace>
</file>

<file path=ppt/charts/chart11.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37708646878066215"/>
          <c:y val="6.440650550963585E-2"/>
          <c:w val="0.58600561537955764"/>
          <c:h val="0.91282508723905464"/>
        </c:manualLayout>
      </c:layout>
      <c:barChart>
        <c:barDir val="bar"/>
        <c:grouping val="clustered"/>
        <c:ser>
          <c:idx val="0"/>
          <c:order val="0"/>
          <c:tx>
            <c:strRef>
              <c:f>Sheet1!$B$1</c:f>
              <c:strCache>
                <c:ptCount val="1"/>
                <c:pt idx="0">
                  <c:v>% Yes</c:v>
                </c:pt>
              </c:strCache>
            </c:strRef>
          </c:tx>
          <c:spPr>
            <a:solidFill>
              <a:srgbClr val="00B0F0"/>
            </a:solidFill>
            <a:ln>
              <a:noFill/>
            </a:ln>
            <a:effectLst/>
          </c:spPr>
          <c:dPt>
            <c:idx val="2"/>
            <c:spPr>
              <a:solidFill>
                <a:schemeClr val="tx1"/>
              </a:solidFill>
              <a:ln>
                <a:noFill/>
              </a:ln>
              <a:effectLst/>
            </c:spPr>
            <c:extLst xmlns:c16r2="http://schemas.microsoft.com/office/drawing/2015/06/chart">
              <c:ext xmlns:c16="http://schemas.microsoft.com/office/drawing/2014/chart" uri="{C3380CC4-5D6E-409C-BE32-E72D297353CC}">
                <c16:uniqueId val="{00000005-01AE-074D-9688-5A579258654A}"/>
              </c:ext>
            </c:extLst>
          </c:dPt>
          <c:dPt>
            <c:idx val="4"/>
            <c:spPr>
              <a:solidFill>
                <a:srgbClr val="3CB0F0"/>
              </a:solidFill>
              <a:ln>
                <a:noFill/>
              </a:ln>
              <a:effectLst/>
            </c:spPr>
            <c:extLst xmlns:c16r2="http://schemas.microsoft.com/office/drawing/2015/06/chart">
              <c:ext xmlns:c16="http://schemas.microsoft.com/office/drawing/2014/chart" uri="{C3380CC4-5D6E-409C-BE32-E72D297353CC}">
                <c16:uniqueId val="{00000003-6344-EF43-B829-ACD28BDC8165}"/>
              </c:ext>
            </c:extLst>
          </c:dPt>
          <c:dPt>
            <c:idx val="6"/>
            <c:spPr>
              <a:solidFill>
                <a:srgbClr val="249CD8"/>
              </a:solidFill>
              <a:ln>
                <a:noFill/>
              </a:ln>
              <a:effectLst/>
            </c:spPr>
            <c:extLst xmlns:c16r2="http://schemas.microsoft.com/office/drawing/2015/06/chart">
              <c:ext xmlns:c16="http://schemas.microsoft.com/office/drawing/2014/chart" uri="{C3380CC4-5D6E-409C-BE32-E72D297353CC}">
                <c16:uniqueId val="{00000001-825E-1A4E-9856-EFC315F74CAC}"/>
              </c:ext>
            </c:extLst>
          </c:dPt>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Male</c:v>
                </c:pt>
                <c:pt idx="1">
                  <c:v>35-54</c:v>
                </c:pt>
                <c:pt idx="2">
                  <c:v>Overall</c:v>
                </c:pt>
                <c:pt idx="3">
                  <c:v>18-34</c:v>
                </c:pt>
                <c:pt idx="4">
                  <c:v>Current Smoke-Free User</c:v>
                </c:pt>
                <c:pt idx="5">
                  <c:v>Smokers</c:v>
                </c:pt>
                <c:pt idx="6">
                  <c:v>Female</c:v>
                </c:pt>
                <c:pt idx="7">
                  <c:v>Opinion Leaders</c:v>
                </c:pt>
              </c:strCache>
            </c:strRef>
          </c:cat>
          <c:val>
            <c:numRef>
              <c:f>Sheet1!$B$2:$B$9</c:f>
              <c:numCache>
                <c:formatCode>0%</c:formatCode>
                <c:ptCount val="8"/>
                <c:pt idx="0">
                  <c:v>0.85000000000000009</c:v>
                </c:pt>
                <c:pt idx="1">
                  <c:v>0.8600000000000001</c:v>
                </c:pt>
                <c:pt idx="2">
                  <c:v>0.87000000000000011</c:v>
                </c:pt>
                <c:pt idx="3">
                  <c:v>0.87000000000000011</c:v>
                </c:pt>
                <c:pt idx="4">
                  <c:v>0.89</c:v>
                </c:pt>
                <c:pt idx="5">
                  <c:v>0.89</c:v>
                </c:pt>
                <c:pt idx="6">
                  <c:v>0.9</c:v>
                </c:pt>
                <c:pt idx="7">
                  <c:v>0.91</c:v>
                </c:pt>
              </c:numCache>
            </c:numRef>
          </c:val>
          <c:extLst xmlns:c16r2="http://schemas.microsoft.com/office/drawing/2015/06/chart">
            <c:ext xmlns:c16="http://schemas.microsoft.com/office/drawing/2014/chart" uri="{C3380CC4-5D6E-409C-BE32-E72D297353CC}">
              <c16:uniqueId val="{00000000-DC4C-924A-8BFA-CAF5D2090F8B}"/>
            </c:ext>
          </c:extLst>
        </c:ser>
        <c:dLbls/>
        <c:gapWidth val="130"/>
        <c:axId val="163636736"/>
        <c:axId val="163638272"/>
      </c:barChart>
      <c:catAx>
        <c:axId val="163636736"/>
        <c:scaling>
          <c:orientation val="minMax"/>
        </c:scaling>
        <c:axPos val="l"/>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63638272"/>
        <c:crosses val="autoZero"/>
        <c:auto val="1"/>
        <c:lblAlgn val="ctr"/>
        <c:lblOffset val="100"/>
      </c:catAx>
      <c:valAx>
        <c:axId val="163638272"/>
        <c:scaling>
          <c:orientation val="minMax"/>
          <c:max val="1"/>
        </c:scaling>
        <c:delete val="1"/>
        <c:axPos val="b"/>
        <c:numFmt formatCode="0%" sourceLinked="1"/>
        <c:majorTickMark val="none"/>
        <c:tickLblPos val="none"/>
        <c:crossAx val="163636736"/>
        <c:crosses val="autoZero"/>
        <c:crossBetween val="between"/>
      </c:valAx>
      <c:spPr>
        <a:noFill/>
        <a:ln>
          <a:noFill/>
        </a:ln>
        <a:effectLst/>
      </c:spPr>
    </c:plotArea>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hart12.xml><?xml version="1.0" encoding="utf-8"?>
<c:chartSpace xmlns:c="http://schemas.openxmlformats.org/drawingml/2006/chart" xmlns:a="http://schemas.openxmlformats.org/drawingml/2006/main" xmlns:r="http://schemas.openxmlformats.org/officeDocument/2006/relationships">
  <c:lang val="en-US"/>
  <c:style val="3"/>
  <c:chart>
    <c:title>
      <c:tx>
        <c:rich>
          <a:bodyPr/>
          <a:lstStyle/>
          <a:p>
            <a:pPr>
              <a:defRPr sz="1200" b="1"/>
            </a:pPr>
            <a:r>
              <a:rPr lang="en-US" sz="1200" b="1" i="0" baseline="0" dirty="0">
                <a:effectLst/>
              </a:rPr>
              <a:t>Q: </a:t>
            </a:r>
            <a:r>
              <a:rPr lang="en-US" sz="1200" b="1" i="0" u="none" strike="noStrike" baseline="0" dirty="0">
                <a:effectLst/>
              </a:rPr>
              <a:t>Do you believe that products like e-cigarettes and heated tobacco products are a better alternative to cigarettes? </a:t>
            </a:r>
            <a:endParaRPr lang="en-US" sz="1200" b="1" dirty="0">
              <a:effectLst/>
            </a:endParaRPr>
          </a:p>
        </c:rich>
      </c:tx>
      <c:layout>
        <c:manualLayout>
          <c:xMode val="edge"/>
          <c:yMode val="edge"/>
          <c:x val="0.18016256646097831"/>
          <c:y val="2.7745450565362715E-3"/>
        </c:manualLayout>
      </c:layout>
    </c:title>
    <c:plotArea>
      <c:layout>
        <c:manualLayout>
          <c:layoutTarget val="inner"/>
          <c:xMode val="edge"/>
          <c:yMode val="edge"/>
          <c:x val="2.9967841293507144E-2"/>
          <c:y val="0.27455849232532437"/>
          <c:w val="0.93314866172986866"/>
          <c:h val="0.6460060642379275"/>
        </c:manualLayout>
      </c:layout>
      <c:barChart>
        <c:barDir val="col"/>
        <c:grouping val="stacked"/>
        <c:ser>
          <c:idx val="0"/>
          <c:order val="0"/>
          <c:tx>
            <c:strRef>
              <c:f>Sheet1!$B$1</c:f>
              <c:strCache>
                <c:ptCount val="1"/>
                <c:pt idx="0">
                  <c:v>Definitely</c:v>
                </c:pt>
              </c:strCache>
            </c:strRef>
          </c:tx>
          <c:spPr>
            <a:solidFill>
              <a:srgbClr val="00B0F0"/>
            </a:solidFill>
          </c:spPr>
          <c:dPt>
            <c:idx val="0"/>
            <c:extLst xmlns:c16r2="http://schemas.microsoft.com/office/drawing/2015/06/chart">
              <c:ext xmlns:c16="http://schemas.microsoft.com/office/drawing/2014/chart" uri="{C3380CC4-5D6E-409C-BE32-E72D297353CC}">
                <c16:uniqueId val="{00000000-DD1F-5149-BAF2-0F4B74823557}"/>
              </c:ext>
            </c:extLst>
          </c:dPt>
          <c:dPt>
            <c:idx val="1"/>
            <c:extLst xmlns:c16r2="http://schemas.microsoft.com/office/drawing/2015/06/chart">
              <c:ext xmlns:c16="http://schemas.microsoft.com/office/drawing/2014/chart" uri="{C3380CC4-5D6E-409C-BE32-E72D297353CC}">
                <c16:uniqueId val="{00000001-DD1F-5149-BAF2-0F4B74823557}"/>
              </c:ext>
            </c:extLst>
          </c:dPt>
          <c:dPt>
            <c:idx val="2"/>
            <c:extLst xmlns:c16r2="http://schemas.microsoft.com/office/drawing/2015/06/chart">
              <c:ext xmlns:c16="http://schemas.microsoft.com/office/drawing/2014/chart" uri="{C3380CC4-5D6E-409C-BE32-E72D297353CC}">
                <c16:uniqueId val="{00000002-DD1F-5149-BAF2-0F4B74823557}"/>
              </c:ext>
            </c:extLst>
          </c:dPt>
          <c:dPt>
            <c:idx val="3"/>
            <c:extLst xmlns:c16r2="http://schemas.microsoft.com/office/drawing/2015/06/chart">
              <c:ext xmlns:c16="http://schemas.microsoft.com/office/drawing/2014/chart" uri="{C3380CC4-5D6E-409C-BE32-E72D297353CC}">
                <c16:uniqueId val="{00000003-DD1F-5149-BAF2-0F4B74823557}"/>
              </c:ext>
            </c:extLst>
          </c:dPt>
          <c:dLbls>
            <c:dLbl>
              <c:idx val="1"/>
              <c:layout>
                <c:manualLayout>
                  <c:x val="0"/>
                  <c:y val="-1.9052604281932376E-3"/>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DD1F-5149-BAF2-0F4B74823557}"/>
                </c:ext>
              </c:extLst>
            </c:dLbl>
            <c:dLbl>
              <c:idx val="2"/>
              <c:layout>
                <c:manualLayout>
                  <c:x val="-9.2476945843279652E-3"/>
                  <c:y val="-3.3483952533869668E-2"/>
                </c:manualLayout>
              </c:layout>
              <c:spPr>
                <a:noFill/>
                <a:ln>
                  <a:noFill/>
                </a:ln>
                <a:effectLst/>
              </c:spPr>
              <c:txPr>
                <a:bodyPr wrap="square" lIns="38100" tIns="19050" rIns="38100" bIns="19050" anchor="ctr">
                  <a:spAutoFit/>
                </a:bodyPr>
                <a:lstStyle/>
                <a:p>
                  <a:pPr>
                    <a:defRPr sz="1200" b="1">
                      <a:solidFill>
                        <a:schemeClr val="tx1">
                          <a:lumMod val="65000"/>
                          <a:lumOff val="35000"/>
                        </a:schemeClr>
                      </a:solidFill>
                    </a:defRPr>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DD1F-5149-BAF2-0F4B74823557}"/>
                </c:ext>
              </c:extLst>
            </c:dLbl>
            <c:spPr>
              <a:noFill/>
              <a:ln>
                <a:noFill/>
              </a:ln>
              <a:effectLst/>
            </c:spPr>
            <c:txPr>
              <a:bodyPr wrap="square" lIns="38100" tIns="19050" rIns="38100" bIns="19050" anchor="ctr">
                <a:spAutoFit/>
              </a:bodyPr>
              <a:lstStyle/>
              <a:p>
                <a:pPr>
                  <a:defRPr sz="1200" b="1">
                    <a:solidFill>
                      <a:schemeClr val="bg1"/>
                    </a:solidFill>
                  </a:defRPr>
                </a:pPr>
                <a:endParaRPr lang="en-US"/>
              </a:p>
            </c:txPr>
            <c:dLblPos val="ctr"/>
            <c:showVal val="1"/>
            <c:extLst xmlns:c16r2="http://schemas.microsoft.com/office/drawing/2015/06/chart">
              <c:ext xmlns:c15="http://schemas.microsoft.com/office/drawing/2012/chart" uri="{CE6537A1-D6FC-4f65-9D91-7224C49458BB}">
                <c15:showLeaderLines val="0"/>
              </c:ext>
            </c:extLst>
          </c:dLbls>
          <c:cat>
            <c:strRef>
              <c:f>Sheet1!$A$2:$A$4</c:f>
              <c:strCache>
                <c:ptCount val="3"/>
                <c:pt idx="0">
                  <c:v>Yes</c:v>
                </c:pt>
                <c:pt idx="1">
                  <c:v>No</c:v>
                </c:pt>
                <c:pt idx="2">
                  <c:v>Don't know</c:v>
                </c:pt>
              </c:strCache>
            </c:strRef>
          </c:cat>
          <c:val>
            <c:numRef>
              <c:f>Sheet1!$B$2:$B$4</c:f>
              <c:numCache>
                <c:formatCode>0%</c:formatCode>
                <c:ptCount val="3"/>
                <c:pt idx="0">
                  <c:v>0.51</c:v>
                </c:pt>
                <c:pt idx="1">
                  <c:v>4.0000000000000008E-2</c:v>
                </c:pt>
                <c:pt idx="2">
                  <c:v>3.0000000000000002E-2</c:v>
                </c:pt>
              </c:numCache>
            </c:numRef>
          </c:val>
          <c:extLst xmlns:c16r2="http://schemas.microsoft.com/office/drawing/2015/06/chart">
            <c:ext xmlns:c16="http://schemas.microsoft.com/office/drawing/2014/chart" uri="{C3380CC4-5D6E-409C-BE32-E72D297353CC}">
              <c16:uniqueId val="{00000005-DD1F-5149-BAF2-0F4B74823557}"/>
            </c:ext>
          </c:extLst>
        </c:ser>
        <c:ser>
          <c:idx val="1"/>
          <c:order val="1"/>
          <c:tx>
            <c:strRef>
              <c:f>Sheet1!$C$1</c:f>
              <c:strCache>
                <c:ptCount val="1"/>
                <c:pt idx="0">
                  <c:v>Column1</c:v>
                </c:pt>
              </c:strCache>
            </c:strRef>
          </c:tx>
          <c:dLbls>
            <c:spPr>
              <a:noFill/>
              <a:ln>
                <a:noFill/>
              </a:ln>
              <a:effectLst/>
            </c:spPr>
            <c:txPr>
              <a:bodyPr wrap="square" lIns="38100" tIns="19050" rIns="38100" bIns="19050" anchor="ctr">
                <a:spAutoFit/>
              </a:bodyPr>
              <a:lstStyle/>
              <a:p>
                <a:pPr>
                  <a:defRPr sz="1200" b="1">
                    <a:solidFill>
                      <a:schemeClr val="bg1"/>
                    </a:solidFill>
                  </a:defRPr>
                </a:pPr>
                <a:endParaRPr lang="en-US"/>
              </a:p>
            </c:txPr>
            <c:showVal val="1"/>
            <c:extLst xmlns:c16r2="http://schemas.microsoft.com/office/drawing/2015/06/chart">
              <c:ext xmlns:c15="http://schemas.microsoft.com/office/drawing/2012/chart" uri="{CE6537A1-D6FC-4f65-9D91-7224C49458BB}">
                <c15:showLeaderLines val="1"/>
              </c:ext>
            </c:extLst>
          </c:dLbls>
          <c:cat>
            <c:strRef>
              <c:f>Sheet1!$A$2:$A$4</c:f>
              <c:strCache>
                <c:ptCount val="3"/>
                <c:pt idx="0">
                  <c:v>Yes</c:v>
                </c:pt>
                <c:pt idx="1">
                  <c:v>No</c:v>
                </c:pt>
                <c:pt idx="2">
                  <c:v>Don't know</c:v>
                </c:pt>
              </c:strCache>
            </c:strRef>
          </c:cat>
          <c:val>
            <c:numRef>
              <c:f>Sheet1!$C$2:$C$4</c:f>
              <c:numCache>
                <c:formatCode>0%</c:formatCode>
                <c:ptCount val="3"/>
                <c:pt idx="0">
                  <c:v>0.35000000000000003</c:v>
                </c:pt>
                <c:pt idx="1">
                  <c:v>8.0000000000000016E-2</c:v>
                </c:pt>
              </c:numCache>
            </c:numRef>
          </c:val>
          <c:extLst xmlns:c16r2="http://schemas.microsoft.com/office/drawing/2015/06/chart">
            <c:ext xmlns:c16="http://schemas.microsoft.com/office/drawing/2014/chart" uri="{C3380CC4-5D6E-409C-BE32-E72D297353CC}">
              <c16:uniqueId val="{00000005-768B-634B-A2EA-2B007489E35A}"/>
            </c:ext>
          </c:extLst>
        </c:ser>
        <c:dLbls/>
        <c:gapWidth val="100"/>
        <c:overlap val="100"/>
        <c:axId val="163618176"/>
        <c:axId val="163910784"/>
      </c:barChart>
      <c:catAx>
        <c:axId val="163618176"/>
        <c:scaling>
          <c:orientation val="minMax"/>
        </c:scaling>
        <c:axPos val="b"/>
        <c:numFmt formatCode="General" sourceLinked="1"/>
        <c:majorTickMark val="none"/>
        <c:tickLblPos val="nextTo"/>
        <c:txPr>
          <a:bodyPr/>
          <a:lstStyle/>
          <a:p>
            <a:pPr>
              <a:defRPr sz="1200" b="0"/>
            </a:pPr>
            <a:endParaRPr lang="en-US"/>
          </a:p>
        </c:txPr>
        <c:crossAx val="163910784"/>
        <c:crosses val="autoZero"/>
        <c:auto val="1"/>
        <c:lblAlgn val="ctr"/>
        <c:lblOffset val="100"/>
      </c:catAx>
      <c:valAx>
        <c:axId val="163910784"/>
        <c:scaling>
          <c:orientation val="minMax"/>
          <c:max val="1"/>
        </c:scaling>
        <c:delete val="1"/>
        <c:axPos val="l"/>
        <c:numFmt formatCode="0%" sourceLinked="1"/>
        <c:tickLblPos val="none"/>
        <c:crossAx val="163618176"/>
        <c:crosses val="autoZero"/>
        <c:crossBetween val="between"/>
      </c:valAx>
    </c:plotArea>
    <c:legend>
      <c:legendPos val="t"/>
      <c:legendEntry>
        <c:idx val="1"/>
        <c:delete val="1"/>
      </c:legendEntry>
      <c:layout>
        <c:manualLayout>
          <c:xMode val="edge"/>
          <c:yMode val="edge"/>
          <c:x val="0.54063460665713881"/>
          <c:y val="0.15362655978041334"/>
          <c:w val="0.17038513189160323"/>
          <c:h val="5.3454341365604861E-2"/>
        </c:manualLayout>
      </c:layout>
      <c:txPr>
        <a:bodyPr/>
        <a:lstStyle/>
        <a:p>
          <a:pPr>
            <a:defRPr sz="1200"/>
          </a:pPr>
          <a:endParaRPr lang="en-US"/>
        </a:p>
      </c:txPr>
    </c:legend>
    <c:plotVisOnly val="1"/>
    <c:dispBlanksAs val="gap"/>
  </c:chart>
  <c:txPr>
    <a:bodyPr/>
    <a:lstStyle/>
    <a:p>
      <a:pPr>
        <a:defRPr sz="1800">
          <a:solidFill>
            <a:srgbClr val="595959"/>
          </a:solidFill>
          <a:latin typeface="Arial"/>
          <a:cs typeface="Arial"/>
        </a:defRPr>
      </a:pPr>
      <a:endParaRPr lang="en-US"/>
    </a:p>
  </c:txPr>
  <c:externalData r:id="rId1"/>
</c:chartSpace>
</file>

<file path=ppt/charts/chart13.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37708646878066215"/>
          <c:y val="6.440650550963585E-2"/>
          <c:w val="0.58600561537955764"/>
          <c:h val="0.91282508723905464"/>
        </c:manualLayout>
      </c:layout>
      <c:barChart>
        <c:barDir val="bar"/>
        <c:grouping val="clustered"/>
        <c:ser>
          <c:idx val="0"/>
          <c:order val="0"/>
          <c:tx>
            <c:strRef>
              <c:f>Sheet1!$B$1</c:f>
              <c:strCache>
                <c:ptCount val="1"/>
                <c:pt idx="0">
                  <c:v>% Yes</c:v>
                </c:pt>
              </c:strCache>
            </c:strRef>
          </c:tx>
          <c:spPr>
            <a:solidFill>
              <a:srgbClr val="00B0F0"/>
            </a:solidFill>
            <a:ln>
              <a:noFill/>
            </a:ln>
            <a:effectLst/>
          </c:spPr>
          <c:dPt>
            <c:idx val="2"/>
            <c:spPr>
              <a:solidFill>
                <a:schemeClr val="tx1"/>
              </a:solidFill>
              <a:ln>
                <a:noFill/>
              </a:ln>
              <a:effectLst/>
            </c:spPr>
            <c:extLst xmlns:c16r2="http://schemas.microsoft.com/office/drawing/2015/06/chart">
              <c:ext xmlns:c16="http://schemas.microsoft.com/office/drawing/2014/chart" uri="{C3380CC4-5D6E-409C-BE32-E72D297353CC}">
                <c16:uniqueId val="{00000005-BF36-174A-97FD-03B22914001F}"/>
              </c:ext>
            </c:extLst>
          </c:dPt>
          <c:dPt>
            <c:idx val="4"/>
            <c:spPr>
              <a:solidFill>
                <a:srgbClr val="3CB0F0"/>
              </a:solidFill>
              <a:ln>
                <a:noFill/>
              </a:ln>
              <a:effectLst/>
            </c:spPr>
            <c:extLst xmlns:c16r2="http://schemas.microsoft.com/office/drawing/2015/06/chart">
              <c:ext xmlns:c16="http://schemas.microsoft.com/office/drawing/2014/chart" uri="{C3380CC4-5D6E-409C-BE32-E72D297353CC}">
                <c16:uniqueId val="{00000003-1ABB-2147-98F1-8A30049000E7}"/>
              </c:ext>
            </c:extLst>
          </c:dPt>
          <c:dPt>
            <c:idx val="6"/>
            <c:spPr>
              <a:solidFill>
                <a:srgbClr val="3CB0F0"/>
              </a:solidFill>
              <a:ln>
                <a:noFill/>
              </a:ln>
              <a:effectLst/>
            </c:spPr>
            <c:extLst xmlns:c16r2="http://schemas.microsoft.com/office/drawing/2015/06/chart">
              <c:ext xmlns:c16="http://schemas.microsoft.com/office/drawing/2014/chart" uri="{C3380CC4-5D6E-409C-BE32-E72D297353CC}">
                <c16:uniqueId val="{00000001-825E-1A4E-9856-EFC315F74CAC}"/>
              </c:ext>
            </c:extLst>
          </c:dPt>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Male</c:v>
                </c:pt>
                <c:pt idx="1">
                  <c:v>35-54</c:v>
                </c:pt>
                <c:pt idx="2">
                  <c:v>Overall</c:v>
                </c:pt>
                <c:pt idx="3">
                  <c:v>18-34</c:v>
                </c:pt>
                <c:pt idx="4">
                  <c:v>Current Smoke-Free User</c:v>
                </c:pt>
                <c:pt idx="5">
                  <c:v>Smokers</c:v>
                </c:pt>
                <c:pt idx="6">
                  <c:v>Female</c:v>
                </c:pt>
                <c:pt idx="7">
                  <c:v>Opinion Leaders</c:v>
                </c:pt>
              </c:strCache>
            </c:strRef>
          </c:cat>
          <c:val>
            <c:numRef>
              <c:f>Sheet1!$B$2:$B$9</c:f>
              <c:numCache>
                <c:formatCode>0%</c:formatCode>
                <c:ptCount val="8"/>
                <c:pt idx="0">
                  <c:v>0.84000000000000008</c:v>
                </c:pt>
                <c:pt idx="1">
                  <c:v>0.85000000000000009</c:v>
                </c:pt>
                <c:pt idx="2">
                  <c:v>0.8600000000000001</c:v>
                </c:pt>
                <c:pt idx="3">
                  <c:v>0.87000000000000011</c:v>
                </c:pt>
                <c:pt idx="4">
                  <c:v>0.88</c:v>
                </c:pt>
                <c:pt idx="5">
                  <c:v>0.88</c:v>
                </c:pt>
                <c:pt idx="6">
                  <c:v>0.9</c:v>
                </c:pt>
                <c:pt idx="7">
                  <c:v>0.9</c:v>
                </c:pt>
              </c:numCache>
            </c:numRef>
          </c:val>
          <c:extLst xmlns:c16r2="http://schemas.microsoft.com/office/drawing/2015/06/chart">
            <c:ext xmlns:c16="http://schemas.microsoft.com/office/drawing/2014/chart" uri="{C3380CC4-5D6E-409C-BE32-E72D297353CC}">
              <c16:uniqueId val="{00000000-DC4C-924A-8BFA-CAF5D2090F8B}"/>
            </c:ext>
          </c:extLst>
        </c:ser>
        <c:dLbls/>
        <c:gapWidth val="130"/>
        <c:axId val="164004608"/>
        <c:axId val="164006144"/>
      </c:barChart>
      <c:catAx>
        <c:axId val="164004608"/>
        <c:scaling>
          <c:orientation val="minMax"/>
        </c:scaling>
        <c:axPos val="l"/>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64006144"/>
        <c:crosses val="autoZero"/>
        <c:auto val="1"/>
        <c:lblAlgn val="ctr"/>
        <c:lblOffset val="100"/>
      </c:catAx>
      <c:valAx>
        <c:axId val="164006144"/>
        <c:scaling>
          <c:orientation val="minMax"/>
          <c:max val="1"/>
        </c:scaling>
        <c:delete val="1"/>
        <c:axPos val="b"/>
        <c:numFmt formatCode="0%" sourceLinked="1"/>
        <c:majorTickMark val="none"/>
        <c:tickLblPos val="none"/>
        <c:crossAx val="164004608"/>
        <c:crosses val="autoZero"/>
        <c:crossBetween val="between"/>
      </c:valAx>
      <c:spPr>
        <a:noFill/>
        <a:ln>
          <a:noFill/>
        </a:ln>
        <a:effectLst/>
      </c:spPr>
    </c:plotArea>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hart14.xml><?xml version="1.0" encoding="utf-8"?>
<c:chartSpace xmlns:c="http://schemas.openxmlformats.org/drawingml/2006/chart" xmlns:a="http://schemas.openxmlformats.org/drawingml/2006/main" xmlns:r="http://schemas.openxmlformats.org/officeDocument/2006/relationships">
  <c:lang val="en-US"/>
  <c:style val="3"/>
  <c:chart>
    <c:autoTitleDeleted val="1"/>
    <c:plotArea>
      <c:layout>
        <c:manualLayout>
          <c:layoutTarget val="inner"/>
          <c:xMode val="edge"/>
          <c:yMode val="edge"/>
          <c:x val="1.3934079133169686E-2"/>
          <c:y val="0.26563965593099614"/>
          <c:w val="0.97190108367159"/>
          <c:h val="0.67012770320187776"/>
        </c:manualLayout>
      </c:layout>
      <c:barChart>
        <c:barDir val="col"/>
        <c:grouping val="stacked"/>
        <c:ser>
          <c:idx val="0"/>
          <c:order val="0"/>
          <c:tx>
            <c:strRef>
              <c:f>Sheet1!$B$1</c:f>
              <c:strCache>
                <c:ptCount val="1"/>
                <c:pt idx="0">
                  <c:v>Definitely</c:v>
                </c:pt>
              </c:strCache>
            </c:strRef>
          </c:tx>
          <c:spPr>
            <a:solidFill>
              <a:srgbClr val="00B0F0"/>
            </a:solidFill>
          </c:spPr>
          <c:dPt>
            <c:idx val="0"/>
            <c:extLst xmlns:c16r2="http://schemas.microsoft.com/office/drawing/2015/06/chart">
              <c:ext xmlns:c16="http://schemas.microsoft.com/office/drawing/2014/chart" uri="{C3380CC4-5D6E-409C-BE32-E72D297353CC}">
                <c16:uniqueId val="{00000000-B1C2-B744-B7F8-2AD931A490B8}"/>
              </c:ext>
            </c:extLst>
          </c:dPt>
          <c:dPt>
            <c:idx val="1"/>
            <c:extLst xmlns:c16r2="http://schemas.microsoft.com/office/drawing/2015/06/chart">
              <c:ext xmlns:c16="http://schemas.microsoft.com/office/drawing/2014/chart" uri="{C3380CC4-5D6E-409C-BE32-E72D297353CC}">
                <c16:uniqueId val="{00000001-B1C2-B744-B7F8-2AD931A490B8}"/>
              </c:ext>
            </c:extLst>
          </c:dPt>
          <c:dLbls>
            <c:dLbl>
              <c:idx val="2"/>
              <c:layout>
                <c:manualLayout>
                  <c:x val="0"/>
                  <c:y val="-3.191323620317927E-2"/>
                </c:manualLayout>
              </c:layout>
              <c:spPr>
                <a:noFill/>
                <a:ln>
                  <a:noFill/>
                </a:ln>
                <a:effectLst/>
              </c:spPr>
              <c:txPr>
                <a:bodyPr wrap="square" lIns="38100" tIns="19050" rIns="38100" bIns="19050" anchor="ctr">
                  <a:spAutoFit/>
                </a:bodyPr>
                <a:lstStyle/>
                <a:p>
                  <a:pPr>
                    <a:defRPr sz="1200" b="1">
                      <a:solidFill>
                        <a:schemeClr val="tx1">
                          <a:lumMod val="65000"/>
                          <a:lumOff val="35000"/>
                        </a:schemeClr>
                      </a:solidFill>
                    </a:defRPr>
                  </a:pPr>
                  <a:endParaRPr lang="en-US"/>
                </a:p>
              </c:txPr>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F736-9B40-AE32-72612C86C8B5}"/>
                </c:ext>
              </c:extLst>
            </c:dLbl>
            <c:dLbl>
              <c:idx val="4"/>
              <c:layout>
                <c:manualLayout>
                  <c:x val="0"/>
                  <c:y val="1.5118467323998616E-2"/>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9FDC-0D46-8342-D24ECB738B89}"/>
                </c:ext>
              </c:extLst>
            </c:dLbl>
            <c:dLbl>
              <c:idx val="6"/>
              <c:layout>
                <c:manualLayout>
                  <c:x val="1.1319534137887795E-3"/>
                  <c:y val="-2.901203291198115E-2"/>
                </c:manualLayout>
              </c:layout>
              <c:spPr>
                <a:noFill/>
                <a:ln>
                  <a:noFill/>
                </a:ln>
                <a:effectLst/>
              </c:spPr>
              <c:txPr>
                <a:bodyPr wrap="square" lIns="38100" tIns="19050" rIns="38100" bIns="19050" anchor="ctr">
                  <a:spAutoFit/>
                </a:bodyPr>
                <a:lstStyle/>
                <a:p>
                  <a:pPr>
                    <a:defRPr sz="1200" b="1">
                      <a:solidFill>
                        <a:schemeClr val="tx1">
                          <a:lumMod val="65000"/>
                          <a:lumOff val="35000"/>
                        </a:schemeClr>
                      </a:solidFill>
                    </a:defRPr>
                  </a:pPr>
                  <a:endParaRPr lang="en-US"/>
                </a:p>
              </c:txPr>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4CCC-A748-BC18-BA5045E611CA}"/>
                </c:ext>
              </c:extLst>
            </c:dLbl>
            <c:spPr>
              <a:noFill/>
              <a:ln>
                <a:noFill/>
              </a:ln>
              <a:effectLst/>
            </c:spPr>
            <c:txPr>
              <a:bodyPr wrap="square" lIns="38100" tIns="19050" rIns="38100" bIns="19050" anchor="ctr">
                <a:spAutoFit/>
              </a:bodyPr>
              <a:lstStyle/>
              <a:p>
                <a:pPr>
                  <a:defRPr sz="1200" b="1">
                    <a:solidFill>
                      <a:schemeClr val="bg1"/>
                    </a:solidFill>
                  </a:defRPr>
                </a:pPr>
                <a:endParaRPr lang="en-US"/>
              </a:p>
            </c:txPr>
            <c:dLblPos val="ctr"/>
            <c:showVal val="1"/>
            <c:extLst xmlns:c16r2="http://schemas.microsoft.com/office/drawing/2015/06/chart">
              <c:ext xmlns:c15="http://schemas.microsoft.com/office/drawing/2012/chart" uri="{CE6537A1-D6FC-4f65-9D91-7224C49458BB}">
                <c15:showLeaderLines val="1"/>
              </c:ext>
            </c:extLst>
          </c:dLbls>
          <c:cat>
            <c:strRef>
              <c:f>Sheet1!$A$2:$A$4</c:f>
              <c:strCache>
                <c:ptCount val="3"/>
                <c:pt idx="0">
                  <c:v>Yes</c:v>
                </c:pt>
                <c:pt idx="1">
                  <c:v>No</c:v>
                </c:pt>
                <c:pt idx="2">
                  <c:v>Don't know</c:v>
                </c:pt>
              </c:strCache>
            </c:strRef>
          </c:cat>
          <c:val>
            <c:numRef>
              <c:f>Sheet1!$B$2:$B$4</c:f>
              <c:numCache>
                <c:formatCode>0%</c:formatCode>
                <c:ptCount val="3"/>
                <c:pt idx="0">
                  <c:v>0.60000000000000009</c:v>
                </c:pt>
                <c:pt idx="1">
                  <c:v>1.0000000000000002E-2</c:v>
                </c:pt>
                <c:pt idx="2">
                  <c:v>2.0000000000000004E-2</c:v>
                </c:pt>
              </c:numCache>
            </c:numRef>
          </c:val>
          <c:extLst xmlns:c16r2="http://schemas.microsoft.com/office/drawing/2015/06/chart">
            <c:ext xmlns:c16="http://schemas.microsoft.com/office/drawing/2014/chart" uri="{C3380CC4-5D6E-409C-BE32-E72D297353CC}">
              <c16:uniqueId val="{00000002-B1C2-B744-B7F8-2AD931A490B8}"/>
            </c:ext>
          </c:extLst>
        </c:ser>
        <c:ser>
          <c:idx val="1"/>
          <c:order val="1"/>
          <c:tx>
            <c:strRef>
              <c:f>Sheet1!$C$1</c:f>
              <c:strCache>
                <c:ptCount val="1"/>
                <c:pt idx="0">
                  <c:v>Column1</c:v>
                </c:pt>
              </c:strCache>
            </c:strRef>
          </c:tx>
          <c:dLbls>
            <c:dLbl>
              <c:idx val="1"/>
              <c:layout>
                <c:manualLayout>
                  <c:x val="-1.1319534137887795E-3"/>
                  <c:y val="-5.8024065823963373E-3"/>
                </c:manualLayout>
              </c:layout>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5-F736-9B40-AE32-72612C86C8B5}"/>
                </c:ext>
              </c:extLst>
            </c:dLbl>
            <c:spPr>
              <a:noFill/>
              <a:ln>
                <a:noFill/>
              </a:ln>
              <a:effectLst/>
            </c:spPr>
            <c:txPr>
              <a:bodyPr wrap="square" lIns="38100" tIns="19050" rIns="38100" bIns="19050" anchor="ctr">
                <a:spAutoFit/>
              </a:bodyPr>
              <a:lstStyle/>
              <a:p>
                <a:pPr>
                  <a:defRPr sz="1200" b="1">
                    <a:solidFill>
                      <a:schemeClr val="bg1"/>
                    </a:solidFill>
                  </a:defRPr>
                </a:pPr>
                <a:endParaRPr lang="en-US"/>
              </a:p>
            </c:txPr>
            <c:dLblPos val="ctr"/>
            <c:showVal val="1"/>
            <c:extLst xmlns:c16r2="http://schemas.microsoft.com/office/drawing/2015/06/chart">
              <c:ext xmlns:c15="http://schemas.microsoft.com/office/drawing/2012/chart" uri="{CE6537A1-D6FC-4f65-9D91-7224C49458BB}">
                <c15:showLeaderLines val="1"/>
              </c:ext>
            </c:extLst>
          </c:dLbls>
          <c:cat>
            <c:strRef>
              <c:f>Sheet1!$A$2:$A$4</c:f>
              <c:strCache>
                <c:ptCount val="3"/>
                <c:pt idx="0">
                  <c:v>Yes</c:v>
                </c:pt>
                <c:pt idx="1">
                  <c:v>No</c:v>
                </c:pt>
                <c:pt idx="2">
                  <c:v>Don't know</c:v>
                </c:pt>
              </c:strCache>
            </c:strRef>
          </c:cat>
          <c:val>
            <c:numRef>
              <c:f>Sheet1!$C$2:$C$4</c:f>
              <c:numCache>
                <c:formatCode>0%</c:formatCode>
                <c:ptCount val="3"/>
                <c:pt idx="0">
                  <c:v>0.32000000000000006</c:v>
                </c:pt>
                <c:pt idx="1">
                  <c:v>0.05</c:v>
                </c:pt>
              </c:numCache>
            </c:numRef>
          </c:val>
          <c:extLst xmlns:c16r2="http://schemas.microsoft.com/office/drawing/2015/06/chart">
            <c:ext xmlns:c16="http://schemas.microsoft.com/office/drawing/2014/chart" uri="{C3380CC4-5D6E-409C-BE32-E72D297353CC}">
              <c16:uniqueId val="{00000003-F736-9B40-AE32-72612C86C8B5}"/>
            </c:ext>
          </c:extLst>
        </c:ser>
        <c:dLbls>
          <c:showVal val="1"/>
        </c:dLbls>
        <c:gapWidth val="100"/>
        <c:overlap val="100"/>
        <c:axId val="164114816"/>
        <c:axId val="164096640"/>
      </c:barChart>
      <c:valAx>
        <c:axId val="164096640"/>
        <c:scaling>
          <c:orientation val="minMax"/>
          <c:max val="1"/>
        </c:scaling>
        <c:delete val="1"/>
        <c:axPos val="l"/>
        <c:numFmt formatCode="0%" sourceLinked="1"/>
        <c:tickLblPos val="none"/>
        <c:crossAx val="164114816"/>
        <c:crosses val="autoZero"/>
        <c:crossBetween val="between"/>
      </c:valAx>
      <c:catAx>
        <c:axId val="164114816"/>
        <c:scaling>
          <c:orientation val="minMax"/>
        </c:scaling>
        <c:axPos val="b"/>
        <c:numFmt formatCode="General" sourceLinked="1"/>
        <c:majorTickMark val="none"/>
        <c:tickLblPos val="nextTo"/>
        <c:spPr>
          <a:ln>
            <a:solidFill>
              <a:srgbClr val="C7C8CC"/>
            </a:solidFill>
          </a:ln>
        </c:spPr>
        <c:txPr>
          <a:bodyPr/>
          <a:lstStyle/>
          <a:p>
            <a:pPr algn="ctr">
              <a:defRPr sz="1200" b="0"/>
            </a:pPr>
            <a:endParaRPr lang="en-US"/>
          </a:p>
        </c:txPr>
        <c:crossAx val="164096640"/>
        <c:crosses val="autoZero"/>
        <c:auto val="1"/>
        <c:lblAlgn val="ctr"/>
        <c:lblOffset val="100"/>
      </c:catAx>
    </c:plotArea>
    <c:legend>
      <c:legendPos val="t"/>
      <c:legendEntry>
        <c:idx val="1"/>
        <c:delete val="1"/>
      </c:legendEntry>
      <c:layout>
        <c:manualLayout>
          <c:xMode val="edge"/>
          <c:yMode val="edge"/>
          <c:x val="0.39320353779115602"/>
          <c:y val="0.2320962632958492"/>
          <c:w val="0.24767220910869547"/>
          <c:h val="5.5894536919982092E-2"/>
        </c:manualLayout>
      </c:layout>
      <c:txPr>
        <a:bodyPr/>
        <a:lstStyle/>
        <a:p>
          <a:pPr>
            <a:defRPr sz="1200"/>
          </a:pPr>
          <a:endParaRPr lang="en-US"/>
        </a:p>
      </c:txPr>
    </c:legend>
    <c:plotVisOnly val="1"/>
    <c:dispBlanksAs val="gap"/>
  </c:chart>
  <c:txPr>
    <a:bodyPr/>
    <a:lstStyle/>
    <a:p>
      <a:pPr>
        <a:defRPr sz="1800">
          <a:solidFill>
            <a:srgbClr val="595959"/>
          </a:solidFill>
          <a:latin typeface="Arial"/>
          <a:cs typeface="Arial"/>
        </a:defRPr>
      </a:pPr>
      <a:endParaRPr lang="en-US"/>
    </a:p>
  </c:txPr>
  <c:externalData r:id="rId1"/>
  <c:userShapes r:id="rId2"/>
</c:chartSpace>
</file>

<file path=ppt/charts/chart2.xml><?xml version="1.0" encoding="utf-8"?>
<c:chartSpace xmlns:c="http://schemas.openxmlformats.org/drawingml/2006/chart" xmlns:a="http://schemas.openxmlformats.org/drawingml/2006/main" xmlns:r="http://schemas.openxmlformats.org/officeDocument/2006/relationships">
  <c:lang val="en-US"/>
  <c:style val="3"/>
  <c:chart>
    <c:autoTitleDeleted val="1"/>
    <c:plotArea>
      <c:layout>
        <c:manualLayout>
          <c:layoutTarget val="inner"/>
          <c:xMode val="edge"/>
          <c:yMode val="edge"/>
          <c:x val="1.3934079133169686E-2"/>
          <c:y val="0.13716934849025494"/>
          <c:w val="0.97190108367159"/>
          <c:h val="0.80358305459699086"/>
        </c:manualLayout>
      </c:layout>
      <c:barChart>
        <c:barDir val="col"/>
        <c:grouping val="stacked"/>
        <c:ser>
          <c:idx val="0"/>
          <c:order val="0"/>
          <c:tx>
            <c:strRef>
              <c:f>Sheet1!$B$1</c:f>
              <c:strCache>
                <c:ptCount val="1"/>
                <c:pt idx="0">
                  <c:v>Very</c:v>
                </c:pt>
              </c:strCache>
            </c:strRef>
          </c:tx>
          <c:spPr>
            <a:solidFill>
              <a:srgbClr val="00B0F0"/>
            </a:solidFill>
          </c:spPr>
          <c:dPt>
            <c:idx val="0"/>
            <c:extLst xmlns:c16r2="http://schemas.microsoft.com/office/drawing/2015/06/chart">
              <c:ext xmlns:c16="http://schemas.microsoft.com/office/drawing/2014/chart" uri="{C3380CC4-5D6E-409C-BE32-E72D297353CC}">
                <c16:uniqueId val="{00000000-B1C2-B744-B7F8-2AD931A490B8}"/>
              </c:ext>
            </c:extLst>
          </c:dPt>
          <c:dPt>
            <c:idx val="1"/>
            <c:extLst xmlns:c16r2="http://schemas.microsoft.com/office/drawing/2015/06/chart">
              <c:ext xmlns:c16="http://schemas.microsoft.com/office/drawing/2014/chart" uri="{C3380CC4-5D6E-409C-BE32-E72D297353CC}">
                <c16:uniqueId val="{00000001-B1C2-B744-B7F8-2AD931A490B8}"/>
              </c:ext>
            </c:extLst>
          </c:dPt>
          <c:dLbls>
            <c:dLbl>
              <c:idx val="4"/>
              <c:layout>
                <c:manualLayout>
                  <c:x val="0"/>
                  <c:y val="1.5118467323998616E-2"/>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9FDC-0D46-8342-D24ECB738B89}"/>
                </c:ext>
              </c:extLst>
            </c:dLbl>
            <c:dLbl>
              <c:idx val="6"/>
              <c:layout>
                <c:manualLayout>
                  <c:x val="1.1319534137887795E-3"/>
                  <c:y val="-2.901203291198115E-2"/>
                </c:manualLayout>
              </c:layout>
              <c:spPr>
                <a:noFill/>
                <a:ln>
                  <a:noFill/>
                </a:ln>
                <a:effectLst/>
              </c:spPr>
              <c:txPr>
                <a:bodyPr wrap="square" lIns="38100" tIns="19050" rIns="38100" bIns="19050" anchor="ctr">
                  <a:spAutoFit/>
                </a:bodyPr>
                <a:lstStyle/>
                <a:p>
                  <a:pPr>
                    <a:defRPr sz="1200" b="1">
                      <a:solidFill>
                        <a:schemeClr val="tx1">
                          <a:lumMod val="65000"/>
                          <a:lumOff val="35000"/>
                        </a:schemeClr>
                      </a:solidFill>
                    </a:defRPr>
                  </a:pPr>
                  <a:endParaRPr lang="en-US"/>
                </a:p>
              </c:txPr>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4CCC-A748-BC18-BA5045E611CA}"/>
                </c:ext>
              </c:extLst>
            </c:dLbl>
            <c:spPr>
              <a:noFill/>
              <a:ln>
                <a:noFill/>
              </a:ln>
              <a:effectLst/>
            </c:spPr>
            <c:txPr>
              <a:bodyPr wrap="square" lIns="38100" tIns="19050" rIns="38100" bIns="19050" anchor="ctr">
                <a:spAutoFit/>
              </a:bodyPr>
              <a:lstStyle/>
              <a:p>
                <a:pPr>
                  <a:defRPr sz="1200" b="1">
                    <a:solidFill>
                      <a:schemeClr val="bg1"/>
                    </a:solidFill>
                  </a:defRPr>
                </a:pPr>
                <a:endParaRPr lang="en-US"/>
              </a:p>
            </c:txPr>
            <c:dLblPos val="ctr"/>
            <c:showVal val="1"/>
            <c:extLst xmlns:c16r2="http://schemas.microsoft.com/office/drawing/2015/06/chart">
              <c:ext xmlns:c15="http://schemas.microsoft.com/office/drawing/2012/chart" uri="{CE6537A1-D6FC-4f65-9D91-7224C49458BB}">
                <c15:showLeaderLines val="1"/>
              </c:ext>
            </c:extLst>
          </c:dLbls>
          <c:cat>
            <c:strRef>
              <c:f>Sheet1!$A$2:$A$8</c:f>
              <c:strCache>
                <c:ptCount val="7"/>
                <c:pt idx="0">
                  <c:v>A better alternative to smoking cigarettes, bidis or pipe</c:v>
                </c:pt>
                <c:pt idx="1">
                  <c:v>A healthier alternative</c:v>
                </c:pt>
                <c:pt idx="2">
                  <c:v>Recreation</c:v>
                </c:pt>
                <c:pt idx="3">
                  <c:v>Less smoke </c:v>
                </c:pt>
                <c:pt idx="4">
                  <c:v>Less smell</c:v>
                </c:pt>
                <c:pt idx="5">
                  <c:v>Less disturbance to others</c:v>
                </c:pt>
                <c:pt idx="6">
                  <c:v>Other</c:v>
                </c:pt>
              </c:strCache>
            </c:strRef>
          </c:cat>
          <c:val>
            <c:numRef>
              <c:f>Sheet1!$B$2:$B$8</c:f>
              <c:numCache>
                <c:formatCode>0%</c:formatCode>
                <c:ptCount val="7"/>
                <c:pt idx="0">
                  <c:v>0.45</c:v>
                </c:pt>
                <c:pt idx="1">
                  <c:v>0.18000000000000002</c:v>
                </c:pt>
                <c:pt idx="2">
                  <c:v>0.13</c:v>
                </c:pt>
                <c:pt idx="3">
                  <c:v>0.12000000000000001</c:v>
                </c:pt>
                <c:pt idx="4">
                  <c:v>6.0000000000000005E-2</c:v>
                </c:pt>
                <c:pt idx="5">
                  <c:v>0.05</c:v>
                </c:pt>
                <c:pt idx="6">
                  <c:v>1.0000000000000002E-2</c:v>
                </c:pt>
              </c:numCache>
            </c:numRef>
          </c:val>
          <c:extLst xmlns:c16r2="http://schemas.microsoft.com/office/drawing/2015/06/chart">
            <c:ext xmlns:c16="http://schemas.microsoft.com/office/drawing/2014/chart" uri="{C3380CC4-5D6E-409C-BE32-E72D297353CC}">
              <c16:uniqueId val="{00000002-B1C2-B744-B7F8-2AD931A490B8}"/>
            </c:ext>
          </c:extLst>
        </c:ser>
        <c:dLbls>
          <c:showVal val="1"/>
        </c:dLbls>
        <c:gapWidth val="100"/>
        <c:overlap val="100"/>
        <c:axId val="162525184"/>
        <c:axId val="135776512"/>
      </c:barChart>
      <c:valAx>
        <c:axId val="135776512"/>
        <c:scaling>
          <c:orientation val="minMax"/>
          <c:max val="0.4"/>
        </c:scaling>
        <c:delete val="1"/>
        <c:axPos val="l"/>
        <c:numFmt formatCode="0%" sourceLinked="1"/>
        <c:tickLblPos val="none"/>
        <c:crossAx val="162525184"/>
        <c:crosses val="autoZero"/>
        <c:crossBetween val="between"/>
      </c:valAx>
      <c:catAx>
        <c:axId val="162525184"/>
        <c:scaling>
          <c:orientation val="minMax"/>
        </c:scaling>
        <c:axPos val="b"/>
        <c:numFmt formatCode="General" sourceLinked="1"/>
        <c:majorTickMark val="none"/>
        <c:tickLblPos val="nextTo"/>
        <c:spPr>
          <a:ln>
            <a:solidFill>
              <a:srgbClr val="C7C8CC"/>
            </a:solidFill>
          </a:ln>
        </c:spPr>
        <c:txPr>
          <a:bodyPr/>
          <a:lstStyle/>
          <a:p>
            <a:pPr algn="ctr">
              <a:defRPr sz="1200" b="0"/>
            </a:pPr>
            <a:endParaRPr lang="en-US"/>
          </a:p>
        </c:txPr>
        <c:crossAx val="135776512"/>
        <c:crosses val="autoZero"/>
        <c:auto val="1"/>
        <c:lblAlgn val="ctr"/>
        <c:lblOffset val="100"/>
      </c:catAx>
    </c:plotArea>
    <c:plotVisOnly val="1"/>
    <c:dispBlanksAs val="gap"/>
  </c:chart>
  <c:txPr>
    <a:bodyPr/>
    <a:lstStyle/>
    <a:p>
      <a:pPr>
        <a:defRPr sz="1800">
          <a:solidFill>
            <a:srgbClr val="595959"/>
          </a:solidFill>
          <a:latin typeface="Arial"/>
          <a:cs typeface="Arial"/>
        </a:defRPr>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US"/>
  <c:style val="3"/>
  <c:chart>
    <c:title>
      <c:tx>
        <c:rich>
          <a:bodyPr/>
          <a:lstStyle/>
          <a:p>
            <a:pPr>
              <a:defRPr sz="1200" b="1"/>
            </a:pPr>
            <a:r>
              <a:rPr lang="en-US" sz="1200" b="1" i="0" baseline="0" dirty="0">
                <a:effectLst/>
              </a:rPr>
              <a:t>Q: </a:t>
            </a:r>
            <a:r>
              <a:rPr lang="en-US" sz="1200" b="1" i="0" u="none" strike="noStrike" baseline="0" dirty="0">
                <a:effectLst/>
              </a:rPr>
              <a:t>Prior to taking this survey, were you aware that e-cigarettes and heated tobacco products were banned here in India, thus making it illegal to sell these products as of September 2019? </a:t>
            </a:r>
            <a:endParaRPr lang="en-US" sz="1200" b="1" dirty="0">
              <a:effectLst/>
            </a:endParaRPr>
          </a:p>
        </c:rich>
      </c:tx>
      <c:layout/>
    </c:title>
    <c:plotArea>
      <c:layout>
        <c:manualLayout>
          <c:layoutTarget val="inner"/>
          <c:xMode val="edge"/>
          <c:yMode val="edge"/>
          <c:x val="2.9967841293507144E-2"/>
          <c:y val="0.27455849232532437"/>
          <c:w val="0.93314866172986866"/>
          <c:h val="0.6460060642379275"/>
        </c:manualLayout>
      </c:layout>
      <c:barChart>
        <c:barDir val="col"/>
        <c:grouping val="clustered"/>
        <c:ser>
          <c:idx val="0"/>
          <c:order val="0"/>
          <c:tx>
            <c:strRef>
              <c:f>Sheet1!$B$1</c:f>
              <c:strCache>
                <c:ptCount val="1"/>
                <c:pt idx="0">
                  <c:v>Overall</c:v>
                </c:pt>
              </c:strCache>
            </c:strRef>
          </c:tx>
          <c:spPr>
            <a:solidFill>
              <a:srgbClr val="00B0F0"/>
            </a:solidFill>
          </c:spPr>
          <c:dPt>
            <c:idx val="0"/>
            <c:extLst xmlns:c16r2="http://schemas.microsoft.com/office/drawing/2015/06/chart">
              <c:ext xmlns:c16="http://schemas.microsoft.com/office/drawing/2014/chart" uri="{C3380CC4-5D6E-409C-BE32-E72D297353CC}">
                <c16:uniqueId val="{00000000-DD1F-5149-BAF2-0F4B74823557}"/>
              </c:ext>
            </c:extLst>
          </c:dPt>
          <c:dPt>
            <c:idx val="1"/>
            <c:extLst xmlns:c16r2="http://schemas.microsoft.com/office/drawing/2015/06/chart">
              <c:ext xmlns:c16="http://schemas.microsoft.com/office/drawing/2014/chart" uri="{C3380CC4-5D6E-409C-BE32-E72D297353CC}">
                <c16:uniqueId val="{00000001-DD1F-5149-BAF2-0F4B74823557}"/>
              </c:ext>
            </c:extLst>
          </c:dPt>
          <c:dPt>
            <c:idx val="2"/>
            <c:extLst xmlns:c16r2="http://schemas.microsoft.com/office/drawing/2015/06/chart">
              <c:ext xmlns:c16="http://schemas.microsoft.com/office/drawing/2014/chart" uri="{C3380CC4-5D6E-409C-BE32-E72D297353CC}">
                <c16:uniqueId val="{00000002-DD1F-5149-BAF2-0F4B74823557}"/>
              </c:ext>
            </c:extLst>
          </c:dPt>
          <c:dPt>
            <c:idx val="3"/>
            <c:extLst xmlns:c16r2="http://schemas.microsoft.com/office/drawing/2015/06/chart">
              <c:ext xmlns:c16="http://schemas.microsoft.com/office/drawing/2014/chart" uri="{C3380CC4-5D6E-409C-BE32-E72D297353CC}">
                <c16:uniqueId val="{00000003-DD1F-5149-BAF2-0F4B74823557}"/>
              </c:ext>
            </c:extLst>
          </c:dPt>
          <c:dLbls>
            <c:dLbl>
              <c:idx val="0"/>
              <c:layout/>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DD1F-5149-BAF2-0F4B74823557}"/>
                </c:ext>
              </c:extLst>
            </c:dLbl>
            <c:dLbl>
              <c:idx val="1"/>
              <c:layout/>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DD1F-5149-BAF2-0F4B74823557}"/>
                </c:ext>
              </c:extLst>
            </c:dLbl>
            <c:dLbl>
              <c:idx val="2"/>
              <c:layout>
                <c:manualLayout>
                  <c:x val="-9.2476945843279652E-3"/>
                  <c:y val="8.1342233141743041E-3"/>
                </c:manualLayout>
              </c:layout>
              <c:dLblPos val="outEnd"/>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DD1F-5149-BAF2-0F4B74823557}"/>
                </c:ext>
              </c:extLst>
            </c:dLbl>
            <c:dLbl>
              <c:idx val="3"/>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DD1F-5149-BAF2-0F4B74823557}"/>
                </c:ext>
              </c:extLst>
            </c:dLbl>
            <c:dLbl>
              <c:idx val="4"/>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DD1F-5149-BAF2-0F4B74823557}"/>
                </c:ext>
              </c:extLst>
            </c:dLbl>
            <c:delete val="1"/>
            <c:spPr>
              <a:noFill/>
              <a:ln>
                <a:noFill/>
              </a:ln>
              <a:effectLst/>
            </c:spPr>
            <c:txPr>
              <a:bodyPr wrap="square" lIns="38100" tIns="19050" rIns="38100" bIns="19050" anchor="ctr">
                <a:spAutoFit/>
              </a:bodyPr>
              <a:lstStyle/>
              <a:p>
                <a:pPr>
                  <a:defRPr sz="1200" b="1">
                    <a:solidFill>
                      <a:schemeClr val="bg1"/>
                    </a:solidFill>
                  </a:defRPr>
                </a:pPr>
                <a:endParaRPr lang="en-US"/>
              </a:p>
            </c:txPr>
            <c:dLblPos val="ctr"/>
            <c:extLst xmlns:c16r2="http://schemas.microsoft.com/office/drawing/2015/06/chart">
              <c:ext xmlns:c15="http://schemas.microsoft.com/office/drawing/2012/chart" uri="{CE6537A1-D6FC-4f65-9D91-7224C49458BB}">
                <c15:showLeaderLines val="1"/>
              </c:ext>
            </c:extLst>
          </c:dLbls>
          <c:cat>
            <c:strRef>
              <c:f>Sheet1!$A$2:$A$3</c:f>
              <c:strCache>
                <c:ptCount val="2"/>
                <c:pt idx="0">
                  <c:v>Yes</c:v>
                </c:pt>
                <c:pt idx="1">
                  <c:v>No</c:v>
                </c:pt>
              </c:strCache>
            </c:strRef>
          </c:cat>
          <c:val>
            <c:numRef>
              <c:f>Sheet1!$B$2:$B$3</c:f>
              <c:numCache>
                <c:formatCode>0%</c:formatCode>
                <c:ptCount val="2"/>
                <c:pt idx="0">
                  <c:v>0.72000000000000008</c:v>
                </c:pt>
                <c:pt idx="1">
                  <c:v>0.28000000000000008</c:v>
                </c:pt>
              </c:numCache>
            </c:numRef>
          </c:val>
          <c:extLst xmlns:c16r2="http://schemas.microsoft.com/office/drawing/2015/06/chart">
            <c:ext xmlns:c16="http://schemas.microsoft.com/office/drawing/2014/chart" uri="{C3380CC4-5D6E-409C-BE32-E72D297353CC}">
              <c16:uniqueId val="{00000005-DD1F-5149-BAF2-0F4B74823557}"/>
            </c:ext>
          </c:extLst>
        </c:ser>
        <c:dLbls/>
        <c:gapWidth val="100"/>
        <c:axId val="162652544"/>
        <c:axId val="162654080"/>
      </c:barChart>
      <c:catAx>
        <c:axId val="162652544"/>
        <c:scaling>
          <c:orientation val="minMax"/>
        </c:scaling>
        <c:axPos val="b"/>
        <c:numFmt formatCode="General" sourceLinked="1"/>
        <c:majorTickMark val="none"/>
        <c:tickLblPos val="nextTo"/>
        <c:txPr>
          <a:bodyPr/>
          <a:lstStyle/>
          <a:p>
            <a:pPr>
              <a:defRPr sz="1200" b="0"/>
            </a:pPr>
            <a:endParaRPr lang="en-US"/>
          </a:p>
        </c:txPr>
        <c:crossAx val="162654080"/>
        <c:crosses val="autoZero"/>
        <c:auto val="1"/>
        <c:lblAlgn val="ctr"/>
        <c:lblOffset val="100"/>
      </c:catAx>
      <c:valAx>
        <c:axId val="162654080"/>
        <c:scaling>
          <c:orientation val="minMax"/>
          <c:max val="1"/>
        </c:scaling>
        <c:delete val="1"/>
        <c:axPos val="l"/>
        <c:numFmt formatCode="0%" sourceLinked="1"/>
        <c:tickLblPos val="none"/>
        <c:crossAx val="162652544"/>
        <c:crosses val="autoZero"/>
        <c:crossBetween val="between"/>
      </c:valAx>
    </c:plotArea>
    <c:plotVisOnly val="1"/>
    <c:dispBlanksAs val="gap"/>
  </c:chart>
  <c:txPr>
    <a:bodyPr/>
    <a:lstStyle/>
    <a:p>
      <a:pPr>
        <a:defRPr sz="1800">
          <a:solidFill>
            <a:srgbClr val="595959"/>
          </a:solidFill>
          <a:latin typeface="Arial"/>
          <a:cs typeface="Arial"/>
        </a:defRPr>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37708646878066215"/>
          <c:y val="6.440650550963585E-2"/>
          <c:w val="0.51680327317996932"/>
          <c:h val="0.91282508723905464"/>
        </c:manualLayout>
      </c:layout>
      <c:barChart>
        <c:barDir val="bar"/>
        <c:grouping val="clustered"/>
        <c:ser>
          <c:idx val="0"/>
          <c:order val="0"/>
          <c:tx>
            <c:strRef>
              <c:f>Sheet1!$B$1</c:f>
              <c:strCache>
                <c:ptCount val="1"/>
                <c:pt idx="0">
                  <c:v>% Yes</c:v>
                </c:pt>
              </c:strCache>
            </c:strRef>
          </c:tx>
          <c:spPr>
            <a:solidFill>
              <a:srgbClr val="00B0F0"/>
            </a:solidFill>
            <a:ln>
              <a:noFill/>
            </a:ln>
            <a:effectLst/>
          </c:spPr>
          <c:dPt>
            <c:idx val="2"/>
            <c:spPr>
              <a:solidFill>
                <a:schemeClr val="tx1"/>
              </a:solidFill>
              <a:ln>
                <a:noFill/>
              </a:ln>
              <a:effectLst/>
            </c:spPr>
            <c:extLst xmlns:c16r2="http://schemas.microsoft.com/office/drawing/2015/06/chart">
              <c:ext xmlns:c16="http://schemas.microsoft.com/office/drawing/2014/chart" uri="{C3380CC4-5D6E-409C-BE32-E72D297353CC}">
                <c16:uniqueId val="{00000005-BE72-8F46-93D1-DEC358D73B56}"/>
              </c:ext>
            </c:extLst>
          </c:dPt>
          <c:dPt>
            <c:idx val="4"/>
            <c:spPr>
              <a:solidFill>
                <a:srgbClr val="3CB0F0"/>
              </a:solidFill>
              <a:ln>
                <a:noFill/>
              </a:ln>
              <a:effectLst/>
            </c:spPr>
            <c:extLst xmlns:c16r2="http://schemas.microsoft.com/office/drawing/2015/06/chart">
              <c:ext xmlns:c16="http://schemas.microsoft.com/office/drawing/2014/chart" uri="{C3380CC4-5D6E-409C-BE32-E72D297353CC}">
                <c16:uniqueId val="{00000003-A659-D84D-BA16-C1C6240EE6D5}"/>
              </c:ext>
            </c:extLst>
          </c:dPt>
          <c:dPt>
            <c:idx val="6"/>
            <c:spPr>
              <a:solidFill>
                <a:srgbClr val="3CB0F0"/>
              </a:solidFill>
              <a:ln>
                <a:noFill/>
              </a:ln>
              <a:effectLst/>
            </c:spPr>
            <c:extLst xmlns:c16r2="http://schemas.microsoft.com/office/drawing/2015/06/chart">
              <c:ext xmlns:c16="http://schemas.microsoft.com/office/drawing/2014/chart" uri="{C3380CC4-5D6E-409C-BE32-E72D297353CC}">
                <c16:uniqueId val="{00000001-825E-1A4E-9856-EFC315F74CAC}"/>
              </c:ext>
            </c:extLst>
          </c:dPt>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18-34</c:v>
                </c:pt>
                <c:pt idx="1">
                  <c:v>Male</c:v>
                </c:pt>
                <c:pt idx="2">
                  <c:v>Overall</c:v>
                </c:pt>
                <c:pt idx="3">
                  <c:v>Smokers</c:v>
                </c:pt>
                <c:pt idx="4">
                  <c:v>Current Smoke-Free User</c:v>
                </c:pt>
                <c:pt idx="5">
                  <c:v>35-54</c:v>
                </c:pt>
                <c:pt idx="6">
                  <c:v>Female</c:v>
                </c:pt>
                <c:pt idx="7">
                  <c:v>Opinion Leaders</c:v>
                </c:pt>
              </c:strCache>
            </c:strRef>
          </c:cat>
          <c:val>
            <c:numRef>
              <c:f>Sheet1!$B$2:$B$9</c:f>
              <c:numCache>
                <c:formatCode>0%</c:formatCode>
                <c:ptCount val="8"/>
                <c:pt idx="0">
                  <c:v>0.70000000000000007</c:v>
                </c:pt>
                <c:pt idx="1">
                  <c:v>0.70000000000000007</c:v>
                </c:pt>
                <c:pt idx="2">
                  <c:v>0.72000000000000008</c:v>
                </c:pt>
                <c:pt idx="3">
                  <c:v>0.75000000000000011</c:v>
                </c:pt>
                <c:pt idx="4">
                  <c:v>0.76000000000000012</c:v>
                </c:pt>
                <c:pt idx="5">
                  <c:v>0.77000000000000013</c:v>
                </c:pt>
                <c:pt idx="6">
                  <c:v>0.78</c:v>
                </c:pt>
                <c:pt idx="7">
                  <c:v>0.79</c:v>
                </c:pt>
              </c:numCache>
            </c:numRef>
          </c:val>
          <c:extLst xmlns:c16r2="http://schemas.microsoft.com/office/drawing/2015/06/chart">
            <c:ext xmlns:c16="http://schemas.microsoft.com/office/drawing/2014/chart" uri="{C3380CC4-5D6E-409C-BE32-E72D297353CC}">
              <c16:uniqueId val="{00000000-DC4C-924A-8BFA-CAF5D2090F8B}"/>
            </c:ext>
          </c:extLst>
        </c:ser>
        <c:dLbls/>
        <c:gapWidth val="130"/>
        <c:axId val="162726272"/>
        <c:axId val="162727808"/>
      </c:barChart>
      <c:catAx>
        <c:axId val="162726272"/>
        <c:scaling>
          <c:orientation val="minMax"/>
        </c:scaling>
        <c:axPos val="l"/>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62727808"/>
        <c:crosses val="autoZero"/>
        <c:auto val="1"/>
        <c:lblAlgn val="ctr"/>
        <c:lblOffset val="100"/>
      </c:catAx>
      <c:valAx>
        <c:axId val="162727808"/>
        <c:scaling>
          <c:orientation val="minMax"/>
          <c:max val="1"/>
        </c:scaling>
        <c:delete val="1"/>
        <c:axPos val="b"/>
        <c:numFmt formatCode="0%" sourceLinked="1"/>
        <c:majorTickMark val="none"/>
        <c:tickLblPos val="none"/>
        <c:crossAx val="162726272"/>
        <c:crosses val="autoZero"/>
        <c:crossBetween val="between"/>
      </c:valAx>
      <c:spPr>
        <a:noFill/>
        <a:ln>
          <a:noFill/>
        </a:ln>
        <a:effectLst/>
      </c:spPr>
    </c:plotArea>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hart5.xml><?xml version="1.0" encoding="utf-8"?>
<c:chartSpace xmlns:c="http://schemas.openxmlformats.org/drawingml/2006/chart" xmlns:a="http://schemas.openxmlformats.org/drawingml/2006/main" xmlns:r="http://schemas.openxmlformats.org/officeDocument/2006/relationships">
  <c:lang val="en-US"/>
  <c:style val="3"/>
  <c:chart>
    <c:autoTitleDeleted val="1"/>
    <c:plotArea>
      <c:layout>
        <c:manualLayout>
          <c:layoutTarget val="inner"/>
          <c:xMode val="edge"/>
          <c:yMode val="edge"/>
          <c:x val="1.3934079133169686E-2"/>
          <c:y val="0.21260063406140595"/>
          <c:w val="0.97190108367159"/>
          <c:h val="0.64315153830022398"/>
        </c:manualLayout>
      </c:layout>
      <c:barChart>
        <c:barDir val="col"/>
        <c:grouping val="stacked"/>
        <c:ser>
          <c:idx val="0"/>
          <c:order val="0"/>
          <c:tx>
            <c:strRef>
              <c:f>Sheet1!$B$1</c:f>
              <c:strCache>
                <c:ptCount val="1"/>
                <c:pt idx="0">
                  <c:v>Very</c:v>
                </c:pt>
              </c:strCache>
            </c:strRef>
          </c:tx>
          <c:spPr>
            <a:solidFill>
              <a:srgbClr val="00B0F0"/>
            </a:solidFill>
          </c:spPr>
          <c:dPt>
            <c:idx val="0"/>
            <c:extLst xmlns:c16r2="http://schemas.microsoft.com/office/drawing/2015/06/chart">
              <c:ext xmlns:c16="http://schemas.microsoft.com/office/drawing/2014/chart" uri="{C3380CC4-5D6E-409C-BE32-E72D297353CC}">
                <c16:uniqueId val="{00000000-B1C2-B744-B7F8-2AD931A490B8}"/>
              </c:ext>
            </c:extLst>
          </c:dPt>
          <c:dPt>
            <c:idx val="1"/>
            <c:extLst xmlns:c16r2="http://schemas.microsoft.com/office/drawing/2015/06/chart">
              <c:ext xmlns:c16="http://schemas.microsoft.com/office/drawing/2014/chart" uri="{C3380CC4-5D6E-409C-BE32-E72D297353CC}">
                <c16:uniqueId val="{00000001-B1C2-B744-B7F8-2AD931A490B8}"/>
              </c:ext>
            </c:extLst>
          </c:dPt>
          <c:dLbls>
            <c:dLbl>
              <c:idx val="4"/>
              <c:layout>
                <c:manualLayout>
                  <c:x val="0"/>
                  <c:y val="1.5118467323998616E-2"/>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9FDC-0D46-8342-D24ECB738B89}"/>
                </c:ext>
              </c:extLst>
            </c:dLbl>
            <c:dLbl>
              <c:idx val="6"/>
              <c:layout>
                <c:manualLayout>
                  <c:x val="1.1319534137887795E-3"/>
                  <c:y val="-2.901203291198115E-2"/>
                </c:manualLayout>
              </c:layout>
              <c:spPr>
                <a:noFill/>
                <a:ln>
                  <a:noFill/>
                </a:ln>
                <a:effectLst/>
              </c:spPr>
              <c:txPr>
                <a:bodyPr wrap="square" lIns="38100" tIns="19050" rIns="38100" bIns="19050" anchor="ctr">
                  <a:spAutoFit/>
                </a:bodyPr>
                <a:lstStyle/>
                <a:p>
                  <a:pPr>
                    <a:defRPr sz="1200" b="1">
                      <a:solidFill>
                        <a:schemeClr val="tx1">
                          <a:lumMod val="65000"/>
                          <a:lumOff val="35000"/>
                        </a:schemeClr>
                      </a:solidFill>
                    </a:defRPr>
                  </a:pPr>
                  <a:endParaRPr lang="en-US"/>
                </a:p>
              </c:txPr>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4CCC-A748-BC18-BA5045E611CA}"/>
                </c:ext>
              </c:extLst>
            </c:dLbl>
            <c:spPr>
              <a:noFill/>
              <a:ln>
                <a:noFill/>
              </a:ln>
              <a:effectLst/>
            </c:spPr>
            <c:txPr>
              <a:bodyPr wrap="square" lIns="38100" tIns="19050" rIns="38100" bIns="19050" anchor="ctr">
                <a:spAutoFit/>
              </a:bodyPr>
              <a:lstStyle/>
              <a:p>
                <a:pPr>
                  <a:defRPr sz="1200" b="1">
                    <a:solidFill>
                      <a:schemeClr val="bg1"/>
                    </a:solidFill>
                  </a:defRPr>
                </a:pPr>
                <a:endParaRPr lang="en-US"/>
              </a:p>
            </c:txPr>
            <c:dLblPos val="ctr"/>
            <c:showVal val="1"/>
            <c:extLst xmlns:c16r2="http://schemas.microsoft.com/office/drawing/2015/06/chart">
              <c:ext xmlns:c15="http://schemas.microsoft.com/office/drawing/2012/chart" uri="{CE6537A1-D6FC-4f65-9D91-7224C49458BB}">
                <c15:showLeaderLines val="1"/>
              </c:ext>
            </c:extLst>
          </c:dLbls>
          <c:cat>
            <c:strRef>
              <c:f>Sheet1!$A$2:$A$6</c:f>
              <c:strCache>
                <c:ptCount val="5"/>
                <c:pt idx="0">
                  <c:v>Continue to use e-cigarettes or heated tobacco products</c:v>
                </c:pt>
                <c:pt idx="1">
                  <c:v>Permanently switch to regular cigarettes or other forms of tobacco products  </c:v>
                </c:pt>
                <c:pt idx="2">
                  <c:v>Temporarily switch to regular cigarettes or other forms of tobacco products  </c:v>
                </c:pt>
                <c:pt idx="3">
                  <c:v>Permanently quit using all forms of tobacco</c:v>
                </c:pt>
                <c:pt idx="4">
                  <c:v>Temporarily quit using all forms of tobacco</c:v>
                </c:pt>
              </c:strCache>
            </c:strRef>
          </c:cat>
          <c:val>
            <c:numRef>
              <c:f>Sheet1!$B$2:$B$6</c:f>
              <c:numCache>
                <c:formatCode>0%</c:formatCode>
                <c:ptCount val="5"/>
                <c:pt idx="0">
                  <c:v>0.39000000000000007</c:v>
                </c:pt>
                <c:pt idx="1">
                  <c:v>0.36000000000000004</c:v>
                </c:pt>
                <c:pt idx="2">
                  <c:v>0.4</c:v>
                </c:pt>
                <c:pt idx="3">
                  <c:v>0.15000000000000002</c:v>
                </c:pt>
                <c:pt idx="4">
                  <c:v>0.11</c:v>
                </c:pt>
              </c:numCache>
            </c:numRef>
          </c:val>
          <c:extLst xmlns:c16r2="http://schemas.microsoft.com/office/drawing/2015/06/chart">
            <c:ext xmlns:c16="http://schemas.microsoft.com/office/drawing/2014/chart" uri="{C3380CC4-5D6E-409C-BE32-E72D297353CC}">
              <c16:uniqueId val="{00000002-B1C2-B744-B7F8-2AD931A490B8}"/>
            </c:ext>
          </c:extLst>
        </c:ser>
        <c:dLbls>
          <c:showVal val="1"/>
        </c:dLbls>
        <c:gapWidth val="100"/>
        <c:overlap val="100"/>
        <c:axId val="133944832"/>
        <c:axId val="133943296"/>
      </c:barChart>
      <c:valAx>
        <c:axId val="133943296"/>
        <c:scaling>
          <c:orientation val="minMax"/>
          <c:max val="0.4"/>
        </c:scaling>
        <c:delete val="1"/>
        <c:axPos val="l"/>
        <c:numFmt formatCode="0%" sourceLinked="1"/>
        <c:tickLblPos val="none"/>
        <c:crossAx val="133944832"/>
        <c:crosses val="autoZero"/>
        <c:crossBetween val="between"/>
      </c:valAx>
      <c:catAx>
        <c:axId val="133944832"/>
        <c:scaling>
          <c:orientation val="minMax"/>
        </c:scaling>
        <c:axPos val="b"/>
        <c:numFmt formatCode="General" sourceLinked="1"/>
        <c:majorTickMark val="none"/>
        <c:tickLblPos val="nextTo"/>
        <c:spPr>
          <a:ln>
            <a:solidFill>
              <a:srgbClr val="C7C8CC"/>
            </a:solidFill>
          </a:ln>
        </c:spPr>
        <c:txPr>
          <a:bodyPr/>
          <a:lstStyle/>
          <a:p>
            <a:pPr algn="ctr">
              <a:defRPr sz="1200" b="0"/>
            </a:pPr>
            <a:endParaRPr lang="en-US"/>
          </a:p>
        </c:txPr>
        <c:crossAx val="133943296"/>
        <c:crosses val="autoZero"/>
        <c:auto val="1"/>
        <c:lblAlgn val="ctr"/>
        <c:lblOffset val="100"/>
      </c:catAx>
    </c:plotArea>
    <c:plotVisOnly val="1"/>
    <c:dispBlanksAs val="gap"/>
  </c:chart>
  <c:txPr>
    <a:bodyPr/>
    <a:lstStyle/>
    <a:p>
      <a:pPr>
        <a:defRPr sz="1800">
          <a:solidFill>
            <a:srgbClr val="595959"/>
          </a:solidFill>
          <a:latin typeface="Arial"/>
          <a:cs typeface="Arial"/>
        </a:defRPr>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en-US"/>
  <c:style val="3"/>
  <c:chart>
    <c:title>
      <c:tx>
        <c:rich>
          <a:bodyPr/>
          <a:lstStyle/>
          <a:p>
            <a:pPr>
              <a:defRPr sz="1200" b="1"/>
            </a:pPr>
            <a:r>
              <a:rPr lang="en-US" sz="1200" b="1" i="0" baseline="0" dirty="0">
                <a:effectLst/>
              </a:rPr>
              <a:t>Q: </a:t>
            </a:r>
            <a:r>
              <a:rPr lang="en-US" sz="1200" dirty="0">
                <a:effectLst/>
              </a:rPr>
              <a:t>Do you think that the government should come up with new ways to reduce the harm caused by smoking cigarettes?</a:t>
            </a:r>
            <a:endParaRPr lang="en-US" sz="1200" b="1" dirty="0">
              <a:effectLst/>
            </a:endParaRPr>
          </a:p>
        </c:rich>
      </c:tx>
      <c:layout>
        <c:manualLayout>
          <c:xMode val="edge"/>
          <c:yMode val="edge"/>
          <c:x val="0.11080485707851857"/>
          <c:y val="0"/>
        </c:manualLayout>
      </c:layout>
    </c:title>
    <c:plotArea>
      <c:layout>
        <c:manualLayout>
          <c:layoutTarget val="inner"/>
          <c:xMode val="edge"/>
          <c:yMode val="edge"/>
          <c:x val="2.9967841293507144E-2"/>
          <c:y val="0.27455849232532437"/>
          <c:w val="0.93314866172986866"/>
          <c:h val="0.6460060642379275"/>
        </c:manualLayout>
      </c:layout>
      <c:barChart>
        <c:barDir val="col"/>
        <c:grouping val="stacked"/>
        <c:ser>
          <c:idx val="0"/>
          <c:order val="0"/>
          <c:tx>
            <c:strRef>
              <c:f>Sheet1!$B$1</c:f>
              <c:strCache>
                <c:ptCount val="1"/>
                <c:pt idx="0">
                  <c:v>Definitely</c:v>
                </c:pt>
              </c:strCache>
            </c:strRef>
          </c:tx>
          <c:spPr>
            <a:solidFill>
              <a:srgbClr val="00B0F0"/>
            </a:solidFill>
          </c:spPr>
          <c:dPt>
            <c:idx val="0"/>
            <c:extLst xmlns:c16r2="http://schemas.microsoft.com/office/drawing/2015/06/chart">
              <c:ext xmlns:c16="http://schemas.microsoft.com/office/drawing/2014/chart" uri="{C3380CC4-5D6E-409C-BE32-E72D297353CC}">
                <c16:uniqueId val="{00000000-DD1F-5149-BAF2-0F4B74823557}"/>
              </c:ext>
            </c:extLst>
          </c:dPt>
          <c:dPt>
            <c:idx val="1"/>
            <c:extLst xmlns:c16r2="http://schemas.microsoft.com/office/drawing/2015/06/chart">
              <c:ext xmlns:c16="http://schemas.microsoft.com/office/drawing/2014/chart" uri="{C3380CC4-5D6E-409C-BE32-E72D297353CC}">
                <c16:uniqueId val="{00000001-DD1F-5149-BAF2-0F4B74823557}"/>
              </c:ext>
            </c:extLst>
          </c:dPt>
          <c:dPt>
            <c:idx val="2"/>
            <c:extLst xmlns:c16r2="http://schemas.microsoft.com/office/drawing/2015/06/chart">
              <c:ext xmlns:c16="http://schemas.microsoft.com/office/drawing/2014/chart" uri="{C3380CC4-5D6E-409C-BE32-E72D297353CC}">
                <c16:uniqueId val="{00000002-DD1F-5149-BAF2-0F4B74823557}"/>
              </c:ext>
            </c:extLst>
          </c:dPt>
          <c:dPt>
            <c:idx val="3"/>
            <c:extLst xmlns:c16r2="http://schemas.microsoft.com/office/drawing/2015/06/chart">
              <c:ext xmlns:c16="http://schemas.microsoft.com/office/drawing/2014/chart" uri="{C3380CC4-5D6E-409C-BE32-E72D297353CC}">
                <c16:uniqueId val="{00000003-DD1F-5149-BAF2-0F4B74823557}"/>
              </c:ext>
            </c:extLst>
          </c:dPt>
          <c:dLbls>
            <c:dLbl>
              <c:idx val="0"/>
              <c:layout/>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DD1F-5149-BAF2-0F4B74823557}"/>
                </c:ext>
              </c:extLst>
            </c:dLbl>
            <c:dLbl>
              <c:idx val="1"/>
              <c:layout>
                <c:manualLayout>
                  <c:x val="4.6238472921638967E-3"/>
                  <c:y val="9.1929197979519518E-3"/>
                </c:manualLayout>
              </c:layout>
              <c:spPr>
                <a:noFill/>
                <a:ln>
                  <a:noFill/>
                </a:ln>
                <a:effectLst/>
              </c:spPr>
              <c:txPr>
                <a:bodyPr wrap="square" lIns="38100" tIns="19050" rIns="38100" bIns="19050" anchor="ctr">
                  <a:spAutoFit/>
                </a:bodyPr>
                <a:lstStyle/>
                <a:p>
                  <a:pPr>
                    <a:defRPr sz="1200" b="1">
                      <a:solidFill>
                        <a:schemeClr val="tx1">
                          <a:lumMod val="65000"/>
                          <a:lumOff val="35000"/>
                        </a:schemeClr>
                      </a:solidFill>
                    </a:defRPr>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DD1F-5149-BAF2-0F4B74823557}"/>
                </c:ext>
              </c:extLst>
            </c:dLbl>
            <c:dLbl>
              <c:idx val="2"/>
              <c:layout>
                <c:manualLayout>
                  <c:x val="-9.2476945843279652E-3"/>
                  <c:y val="-3.0709407477333292E-2"/>
                </c:manualLayout>
              </c:layout>
              <c:spPr>
                <a:noFill/>
                <a:ln>
                  <a:noFill/>
                </a:ln>
                <a:effectLst/>
              </c:spPr>
              <c:txPr>
                <a:bodyPr wrap="square" lIns="38100" tIns="19050" rIns="38100" bIns="19050" anchor="ctr">
                  <a:spAutoFit/>
                </a:bodyPr>
                <a:lstStyle/>
                <a:p>
                  <a:pPr>
                    <a:defRPr sz="1200" b="1">
                      <a:solidFill>
                        <a:schemeClr val="tx1">
                          <a:lumMod val="65000"/>
                          <a:lumOff val="35000"/>
                        </a:schemeClr>
                      </a:solidFill>
                    </a:defRPr>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DD1F-5149-BAF2-0F4B74823557}"/>
                </c:ext>
              </c:extLst>
            </c:dLbl>
            <c:dLbl>
              <c:idx val="3"/>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DD1F-5149-BAF2-0F4B74823557}"/>
                </c:ext>
              </c:extLst>
            </c:dLbl>
            <c:dLbl>
              <c:idx val="4"/>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DD1F-5149-BAF2-0F4B74823557}"/>
                </c:ext>
              </c:extLst>
            </c:dLbl>
            <c:delete val="1"/>
            <c:spPr>
              <a:noFill/>
              <a:ln>
                <a:noFill/>
              </a:ln>
              <a:effectLst/>
            </c:spPr>
            <c:txPr>
              <a:bodyPr wrap="square" lIns="38100" tIns="19050" rIns="38100" bIns="19050" anchor="ctr">
                <a:spAutoFit/>
              </a:bodyPr>
              <a:lstStyle/>
              <a:p>
                <a:pPr>
                  <a:defRPr sz="1200" b="1">
                    <a:solidFill>
                      <a:schemeClr val="bg1"/>
                    </a:solidFill>
                  </a:defRPr>
                </a:pPr>
                <a:endParaRPr lang="en-US"/>
              </a:p>
            </c:txPr>
            <c:dLblPos val="ctr"/>
            <c:extLst xmlns:c16r2="http://schemas.microsoft.com/office/drawing/2015/06/chart">
              <c:ext xmlns:c15="http://schemas.microsoft.com/office/drawing/2012/chart" uri="{CE6537A1-D6FC-4f65-9D91-7224C49458BB}">
                <c15:showLeaderLines val="1"/>
              </c:ext>
            </c:extLst>
          </c:dLbls>
          <c:cat>
            <c:strRef>
              <c:f>Sheet1!$A$2:$A$4</c:f>
              <c:strCache>
                <c:ptCount val="3"/>
                <c:pt idx="0">
                  <c:v>Yes</c:v>
                </c:pt>
                <c:pt idx="1">
                  <c:v>No</c:v>
                </c:pt>
                <c:pt idx="2">
                  <c:v>Don't know</c:v>
                </c:pt>
              </c:strCache>
            </c:strRef>
          </c:cat>
          <c:val>
            <c:numRef>
              <c:f>Sheet1!$B$2:$B$4</c:f>
              <c:numCache>
                <c:formatCode>0%</c:formatCode>
                <c:ptCount val="3"/>
                <c:pt idx="0">
                  <c:v>0.71000000000000008</c:v>
                </c:pt>
                <c:pt idx="1">
                  <c:v>1.0000000000000002E-2</c:v>
                </c:pt>
                <c:pt idx="2">
                  <c:v>1.0000000000000002E-2</c:v>
                </c:pt>
              </c:numCache>
            </c:numRef>
          </c:val>
          <c:extLst xmlns:c16r2="http://schemas.microsoft.com/office/drawing/2015/06/chart">
            <c:ext xmlns:c16="http://schemas.microsoft.com/office/drawing/2014/chart" uri="{C3380CC4-5D6E-409C-BE32-E72D297353CC}">
              <c16:uniqueId val="{00000005-DD1F-5149-BAF2-0F4B74823557}"/>
            </c:ext>
          </c:extLst>
        </c:ser>
        <c:ser>
          <c:idx val="1"/>
          <c:order val="1"/>
          <c:tx>
            <c:strRef>
              <c:f>Sheet1!$C$1</c:f>
              <c:strCache>
                <c:ptCount val="1"/>
                <c:pt idx="0">
                  <c:v>Column1</c:v>
                </c:pt>
              </c:strCache>
            </c:strRef>
          </c:tx>
          <c:dLbls>
            <c:spPr>
              <a:noFill/>
              <a:ln>
                <a:noFill/>
              </a:ln>
              <a:effectLst/>
            </c:spPr>
            <c:txPr>
              <a:bodyPr wrap="square" lIns="38100" tIns="19050" rIns="38100" bIns="19050" anchor="ctr">
                <a:spAutoFit/>
              </a:bodyPr>
              <a:lstStyle/>
              <a:p>
                <a:pPr>
                  <a:defRPr sz="1200" b="1">
                    <a:solidFill>
                      <a:schemeClr val="bg1"/>
                    </a:solidFill>
                  </a:defRPr>
                </a:pPr>
                <a:endParaRPr lang="en-US"/>
              </a:p>
            </c:txPr>
            <c:showVal val="1"/>
            <c:extLst xmlns:c16r2="http://schemas.microsoft.com/office/drawing/2015/06/chart">
              <c:ext xmlns:c15="http://schemas.microsoft.com/office/drawing/2012/chart" uri="{CE6537A1-D6FC-4f65-9D91-7224C49458BB}">
                <c15:showLeaderLines val="1"/>
              </c:ext>
            </c:extLst>
          </c:dLbls>
          <c:cat>
            <c:strRef>
              <c:f>Sheet1!$A$2:$A$4</c:f>
              <c:strCache>
                <c:ptCount val="3"/>
                <c:pt idx="0">
                  <c:v>Yes</c:v>
                </c:pt>
                <c:pt idx="1">
                  <c:v>No</c:v>
                </c:pt>
                <c:pt idx="2">
                  <c:v>Don't know</c:v>
                </c:pt>
              </c:strCache>
            </c:strRef>
          </c:cat>
          <c:val>
            <c:numRef>
              <c:f>Sheet1!$C$2:$C$4</c:f>
              <c:numCache>
                <c:formatCode>0%</c:formatCode>
                <c:ptCount val="3"/>
                <c:pt idx="0">
                  <c:v>0.25</c:v>
                </c:pt>
                <c:pt idx="1">
                  <c:v>2.0000000000000004E-2</c:v>
                </c:pt>
              </c:numCache>
            </c:numRef>
          </c:val>
          <c:extLst xmlns:c16r2="http://schemas.microsoft.com/office/drawing/2015/06/chart">
            <c:ext xmlns:c16="http://schemas.microsoft.com/office/drawing/2014/chart" uri="{C3380CC4-5D6E-409C-BE32-E72D297353CC}">
              <c16:uniqueId val="{00000005-DF46-6047-B3B9-95B469B9F0AB}"/>
            </c:ext>
          </c:extLst>
        </c:ser>
        <c:dLbls/>
        <c:gapWidth val="100"/>
        <c:overlap val="100"/>
        <c:axId val="163082240"/>
        <c:axId val="163083776"/>
      </c:barChart>
      <c:catAx>
        <c:axId val="163082240"/>
        <c:scaling>
          <c:orientation val="minMax"/>
        </c:scaling>
        <c:axPos val="b"/>
        <c:numFmt formatCode="General" sourceLinked="1"/>
        <c:majorTickMark val="none"/>
        <c:tickLblPos val="nextTo"/>
        <c:txPr>
          <a:bodyPr/>
          <a:lstStyle/>
          <a:p>
            <a:pPr>
              <a:defRPr sz="1200" b="0"/>
            </a:pPr>
            <a:endParaRPr lang="en-US"/>
          </a:p>
        </c:txPr>
        <c:crossAx val="163083776"/>
        <c:crosses val="autoZero"/>
        <c:auto val="1"/>
        <c:lblAlgn val="ctr"/>
        <c:lblOffset val="100"/>
      </c:catAx>
      <c:valAx>
        <c:axId val="163083776"/>
        <c:scaling>
          <c:orientation val="minMax"/>
          <c:max val="1"/>
        </c:scaling>
        <c:delete val="1"/>
        <c:axPos val="l"/>
        <c:numFmt formatCode="0%" sourceLinked="1"/>
        <c:tickLblPos val="none"/>
        <c:crossAx val="163082240"/>
        <c:crosses val="autoZero"/>
        <c:crossBetween val="between"/>
      </c:valAx>
    </c:plotArea>
    <c:legend>
      <c:legendPos val="t"/>
      <c:legendEntry>
        <c:idx val="1"/>
        <c:delete val="1"/>
      </c:legendEntry>
      <c:layout>
        <c:manualLayout>
          <c:xMode val="edge"/>
          <c:yMode val="edge"/>
          <c:x val="0.52346775439943583"/>
          <c:y val="0.15640110483694963"/>
          <c:w val="0.17038513189160323"/>
          <c:h val="5.3454341365604861E-2"/>
        </c:manualLayout>
      </c:layout>
      <c:txPr>
        <a:bodyPr/>
        <a:lstStyle/>
        <a:p>
          <a:pPr>
            <a:defRPr sz="1200"/>
          </a:pPr>
          <a:endParaRPr lang="en-US"/>
        </a:p>
      </c:txPr>
    </c:legend>
    <c:plotVisOnly val="1"/>
    <c:dispBlanksAs val="gap"/>
  </c:chart>
  <c:txPr>
    <a:bodyPr/>
    <a:lstStyle/>
    <a:p>
      <a:pPr>
        <a:defRPr sz="1800">
          <a:solidFill>
            <a:srgbClr val="595959"/>
          </a:solidFill>
          <a:latin typeface="Arial"/>
          <a:cs typeface="Arial"/>
        </a:defRPr>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37708646878066215"/>
          <c:y val="6.440650550963585E-2"/>
          <c:w val="0.58600561537955764"/>
          <c:h val="0.91282508723905464"/>
        </c:manualLayout>
      </c:layout>
      <c:barChart>
        <c:barDir val="bar"/>
        <c:grouping val="clustered"/>
        <c:ser>
          <c:idx val="0"/>
          <c:order val="0"/>
          <c:tx>
            <c:strRef>
              <c:f>Sheet1!$B$1</c:f>
              <c:strCache>
                <c:ptCount val="1"/>
                <c:pt idx="0">
                  <c:v>% Yes</c:v>
                </c:pt>
              </c:strCache>
            </c:strRef>
          </c:tx>
          <c:spPr>
            <a:solidFill>
              <a:srgbClr val="00B0F0"/>
            </a:solidFill>
            <a:ln>
              <a:noFill/>
            </a:ln>
            <a:effectLst/>
          </c:spPr>
          <c:dPt>
            <c:idx val="1"/>
            <c:spPr>
              <a:solidFill>
                <a:schemeClr val="tx1"/>
              </a:solidFill>
              <a:ln>
                <a:noFill/>
              </a:ln>
              <a:effectLst/>
            </c:spPr>
            <c:extLst xmlns:c16r2="http://schemas.microsoft.com/office/drawing/2015/06/chart">
              <c:ext xmlns:c16="http://schemas.microsoft.com/office/drawing/2014/chart" uri="{C3380CC4-5D6E-409C-BE32-E72D297353CC}">
                <c16:uniqueId val="{00000005-3B8C-EF4F-8E79-8D19A59F687F}"/>
              </c:ext>
            </c:extLst>
          </c:dPt>
          <c:dPt>
            <c:idx val="3"/>
            <c:spPr>
              <a:solidFill>
                <a:srgbClr val="3CB0F0"/>
              </a:solidFill>
              <a:ln>
                <a:noFill/>
              </a:ln>
              <a:effectLst/>
            </c:spPr>
            <c:extLst xmlns:c16r2="http://schemas.microsoft.com/office/drawing/2015/06/chart">
              <c:ext xmlns:c16="http://schemas.microsoft.com/office/drawing/2014/chart" uri="{C3380CC4-5D6E-409C-BE32-E72D297353CC}">
                <c16:uniqueId val="{00000003-4653-8C4B-9B0A-82DE319AE176}"/>
              </c:ext>
            </c:extLst>
          </c:dPt>
          <c:dPt>
            <c:idx val="6"/>
            <c:spPr>
              <a:solidFill>
                <a:srgbClr val="249CD8"/>
              </a:solidFill>
              <a:ln>
                <a:noFill/>
              </a:ln>
              <a:effectLst/>
            </c:spPr>
            <c:extLst xmlns:c16r2="http://schemas.microsoft.com/office/drawing/2015/06/chart">
              <c:ext xmlns:c16="http://schemas.microsoft.com/office/drawing/2014/chart" uri="{C3380CC4-5D6E-409C-BE32-E72D297353CC}">
                <c16:uniqueId val="{00000001-825E-1A4E-9856-EFC315F74CAC}"/>
              </c:ext>
            </c:extLst>
          </c:dPt>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35-54</c:v>
                </c:pt>
                <c:pt idx="1">
                  <c:v>Overall</c:v>
                </c:pt>
                <c:pt idx="2">
                  <c:v>Male</c:v>
                </c:pt>
                <c:pt idx="3">
                  <c:v>18-34</c:v>
                </c:pt>
                <c:pt idx="4">
                  <c:v>Female</c:v>
                </c:pt>
                <c:pt idx="5">
                  <c:v>Current Smoke-Free User</c:v>
                </c:pt>
                <c:pt idx="6">
                  <c:v>Smokers</c:v>
                </c:pt>
                <c:pt idx="7">
                  <c:v>Opinion Leaders</c:v>
                </c:pt>
              </c:strCache>
            </c:strRef>
          </c:cat>
          <c:val>
            <c:numRef>
              <c:f>Sheet1!$B$2:$B$9</c:f>
              <c:numCache>
                <c:formatCode>0%</c:formatCode>
                <c:ptCount val="8"/>
                <c:pt idx="0">
                  <c:v>0.94000000000000006</c:v>
                </c:pt>
                <c:pt idx="1">
                  <c:v>0.95000000000000007</c:v>
                </c:pt>
                <c:pt idx="2">
                  <c:v>0.95000000000000007</c:v>
                </c:pt>
                <c:pt idx="3">
                  <c:v>0.96000000000000008</c:v>
                </c:pt>
                <c:pt idx="4">
                  <c:v>0.96000000000000008</c:v>
                </c:pt>
                <c:pt idx="5">
                  <c:v>0.96000000000000008</c:v>
                </c:pt>
                <c:pt idx="6">
                  <c:v>0.96000000000000008</c:v>
                </c:pt>
                <c:pt idx="7">
                  <c:v>0.97000000000000008</c:v>
                </c:pt>
              </c:numCache>
            </c:numRef>
          </c:val>
          <c:extLst xmlns:c16r2="http://schemas.microsoft.com/office/drawing/2015/06/chart">
            <c:ext xmlns:c16="http://schemas.microsoft.com/office/drawing/2014/chart" uri="{C3380CC4-5D6E-409C-BE32-E72D297353CC}">
              <c16:uniqueId val="{00000000-DC4C-924A-8BFA-CAF5D2090F8B}"/>
            </c:ext>
          </c:extLst>
        </c:ser>
        <c:dLbls/>
        <c:gapWidth val="130"/>
        <c:axId val="163165312"/>
        <c:axId val="163166848"/>
      </c:barChart>
      <c:catAx>
        <c:axId val="163165312"/>
        <c:scaling>
          <c:orientation val="minMax"/>
        </c:scaling>
        <c:axPos val="l"/>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63166848"/>
        <c:crosses val="autoZero"/>
        <c:auto val="1"/>
        <c:lblAlgn val="ctr"/>
        <c:lblOffset val="100"/>
      </c:catAx>
      <c:valAx>
        <c:axId val="163166848"/>
        <c:scaling>
          <c:orientation val="minMax"/>
          <c:max val="1"/>
        </c:scaling>
        <c:delete val="1"/>
        <c:axPos val="b"/>
        <c:numFmt formatCode="0%" sourceLinked="1"/>
        <c:majorTickMark val="none"/>
        <c:tickLblPos val="none"/>
        <c:crossAx val="163165312"/>
        <c:crosses val="autoZero"/>
        <c:crossBetween val="between"/>
      </c:valAx>
      <c:spPr>
        <a:noFill/>
        <a:ln>
          <a:noFill/>
        </a:ln>
        <a:effectLst/>
      </c:spPr>
    </c:plotArea>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37708646878066215"/>
          <c:y val="6.440650550963585E-2"/>
          <c:w val="0.58600561537955764"/>
          <c:h val="0.91282508723905464"/>
        </c:manualLayout>
      </c:layout>
      <c:barChart>
        <c:barDir val="bar"/>
        <c:grouping val="clustered"/>
        <c:ser>
          <c:idx val="0"/>
          <c:order val="0"/>
          <c:tx>
            <c:strRef>
              <c:f>Sheet1!$B$1</c:f>
              <c:strCache>
                <c:ptCount val="1"/>
                <c:pt idx="0">
                  <c:v>% Yes</c:v>
                </c:pt>
              </c:strCache>
            </c:strRef>
          </c:tx>
          <c:spPr>
            <a:solidFill>
              <a:srgbClr val="00B0F0"/>
            </a:solidFill>
            <a:ln>
              <a:noFill/>
            </a:ln>
            <a:effectLst/>
          </c:spPr>
          <c:dPt>
            <c:idx val="2"/>
            <c:spPr>
              <a:solidFill>
                <a:schemeClr val="tx1"/>
              </a:solidFill>
              <a:ln>
                <a:noFill/>
              </a:ln>
              <a:effectLst/>
            </c:spPr>
            <c:extLst xmlns:c16r2="http://schemas.microsoft.com/office/drawing/2015/06/chart">
              <c:ext xmlns:c16="http://schemas.microsoft.com/office/drawing/2014/chart" uri="{C3380CC4-5D6E-409C-BE32-E72D297353CC}">
                <c16:uniqueId val="{00000005-95D1-AC46-ABA9-541591E38909}"/>
              </c:ext>
            </c:extLst>
          </c:dPt>
          <c:dPt>
            <c:idx val="4"/>
            <c:spPr>
              <a:solidFill>
                <a:srgbClr val="3CB0F0"/>
              </a:solidFill>
              <a:ln>
                <a:noFill/>
              </a:ln>
              <a:effectLst/>
            </c:spPr>
            <c:extLst xmlns:c16r2="http://schemas.microsoft.com/office/drawing/2015/06/chart">
              <c:ext xmlns:c16="http://schemas.microsoft.com/office/drawing/2014/chart" uri="{C3380CC4-5D6E-409C-BE32-E72D297353CC}">
                <c16:uniqueId val="{00000003-CD37-3D43-95EC-A158BFF4DE87}"/>
              </c:ext>
            </c:extLst>
          </c:dPt>
          <c:dPt>
            <c:idx val="6"/>
            <c:spPr>
              <a:solidFill>
                <a:srgbClr val="3CB0F0"/>
              </a:solidFill>
              <a:ln>
                <a:noFill/>
              </a:ln>
              <a:effectLst/>
            </c:spPr>
            <c:extLst xmlns:c16r2="http://schemas.microsoft.com/office/drawing/2015/06/chart">
              <c:ext xmlns:c16="http://schemas.microsoft.com/office/drawing/2014/chart" uri="{C3380CC4-5D6E-409C-BE32-E72D297353CC}">
                <c16:uniqueId val="{00000001-825E-1A4E-9856-EFC315F74CAC}"/>
              </c:ext>
            </c:extLst>
          </c:dPt>
          <c:dLbls>
            <c:spPr>
              <a:noFill/>
              <a:ln>
                <a:noFill/>
              </a:ln>
              <a:effectLst/>
            </c:spPr>
            <c:txPr>
              <a:bodyPr rot="0" spcFirstLastPara="1" vertOverflow="ellipsis" vert="horz" wrap="square" lIns="38100" tIns="19050" rIns="38100" bIns="19050" anchor="ctr" anchorCtr="1">
                <a:spAutoFit/>
              </a:bodyPr>
              <a:lstStyle/>
              <a:p>
                <a:pPr>
                  <a:defRPr sz="1050" b="1"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dLblPos val="outEnd"/>
            <c:showVal val="1"/>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Male</c:v>
                </c:pt>
                <c:pt idx="1">
                  <c:v>18-34</c:v>
                </c:pt>
                <c:pt idx="2">
                  <c:v>Overall</c:v>
                </c:pt>
                <c:pt idx="3">
                  <c:v>35-54</c:v>
                </c:pt>
                <c:pt idx="4">
                  <c:v>Smokers</c:v>
                </c:pt>
                <c:pt idx="5">
                  <c:v>Current Smoke-Free User</c:v>
                </c:pt>
                <c:pt idx="6">
                  <c:v>Opinion Leaders</c:v>
                </c:pt>
                <c:pt idx="7">
                  <c:v>Female</c:v>
                </c:pt>
              </c:strCache>
            </c:strRef>
          </c:cat>
          <c:val>
            <c:numRef>
              <c:f>Sheet1!$B$2:$B$9</c:f>
              <c:numCache>
                <c:formatCode>0%</c:formatCode>
                <c:ptCount val="8"/>
                <c:pt idx="0">
                  <c:v>0.78</c:v>
                </c:pt>
                <c:pt idx="1">
                  <c:v>0.8</c:v>
                </c:pt>
                <c:pt idx="2">
                  <c:v>0.81</c:v>
                </c:pt>
                <c:pt idx="3">
                  <c:v>0.82000000000000006</c:v>
                </c:pt>
                <c:pt idx="4">
                  <c:v>0.83000000000000007</c:v>
                </c:pt>
                <c:pt idx="5">
                  <c:v>0.84000000000000008</c:v>
                </c:pt>
                <c:pt idx="6">
                  <c:v>0.85000000000000009</c:v>
                </c:pt>
                <c:pt idx="7">
                  <c:v>0.87000000000000011</c:v>
                </c:pt>
              </c:numCache>
            </c:numRef>
          </c:val>
          <c:extLst xmlns:c16r2="http://schemas.microsoft.com/office/drawing/2015/06/chart">
            <c:ext xmlns:c16="http://schemas.microsoft.com/office/drawing/2014/chart" uri="{C3380CC4-5D6E-409C-BE32-E72D297353CC}">
              <c16:uniqueId val="{00000000-DC4C-924A-8BFA-CAF5D2090F8B}"/>
            </c:ext>
          </c:extLst>
        </c:ser>
        <c:dLbls/>
        <c:gapWidth val="130"/>
        <c:axId val="163391360"/>
        <c:axId val="163392896"/>
      </c:barChart>
      <c:catAx>
        <c:axId val="163391360"/>
        <c:scaling>
          <c:orientation val="minMax"/>
        </c:scaling>
        <c:axPos val="l"/>
        <c:numFmt formatCode="General" sourceLinked="1"/>
        <c:maj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Arial" panose="020B0604020202020204" pitchFamily="34" charset="0"/>
                <a:ea typeface="+mn-ea"/>
                <a:cs typeface="Arial" panose="020B0604020202020204" pitchFamily="34" charset="0"/>
              </a:defRPr>
            </a:pPr>
            <a:endParaRPr lang="en-US"/>
          </a:p>
        </c:txPr>
        <c:crossAx val="163392896"/>
        <c:crosses val="autoZero"/>
        <c:auto val="1"/>
        <c:lblAlgn val="ctr"/>
        <c:lblOffset val="100"/>
      </c:catAx>
      <c:valAx>
        <c:axId val="163392896"/>
        <c:scaling>
          <c:orientation val="minMax"/>
          <c:max val="1"/>
        </c:scaling>
        <c:delete val="1"/>
        <c:axPos val="b"/>
        <c:numFmt formatCode="0%" sourceLinked="1"/>
        <c:majorTickMark val="none"/>
        <c:tickLblPos val="none"/>
        <c:crossAx val="163391360"/>
        <c:crosses val="autoZero"/>
        <c:crossBetween val="between"/>
      </c:valAx>
      <c:spPr>
        <a:noFill/>
        <a:ln>
          <a:noFill/>
        </a:ln>
        <a:effectLst/>
      </c:spPr>
    </c:plotArea>
    <c:plotVisOnly val="1"/>
    <c:dispBlanksAs val="gap"/>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lang val="en-US"/>
  <c:style val="3"/>
  <c:chart>
    <c:title>
      <c:tx>
        <c:rich>
          <a:bodyPr/>
          <a:lstStyle/>
          <a:p>
            <a:pPr>
              <a:defRPr sz="1200" b="1"/>
            </a:pPr>
            <a:r>
              <a:rPr lang="en-US" sz="1200" b="1" i="0" baseline="0" dirty="0">
                <a:effectLst/>
              </a:rPr>
              <a:t>Q: Upon learning this information, do you believe the government should remove the ban on e-cigarettes and heated tobacco products</a:t>
            </a:r>
            <a:r>
              <a:rPr lang="en-US" sz="1200" dirty="0">
                <a:effectLst/>
              </a:rPr>
              <a:t>?</a:t>
            </a:r>
            <a:endParaRPr lang="en-US" sz="1200" b="1" dirty="0">
              <a:effectLst/>
            </a:endParaRPr>
          </a:p>
        </c:rich>
      </c:tx>
      <c:layout>
        <c:manualLayout>
          <c:xMode val="edge"/>
          <c:yMode val="edge"/>
          <c:x val="0.11080485707851857"/>
          <c:y val="0"/>
        </c:manualLayout>
      </c:layout>
    </c:title>
    <c:plotArea>
      <c:layout>
        <c:manualLayout>
          <c:layoutTarget val="inner"/>
          <c:xMode val="edge"/>
          <c:yMode val="edge"/>
          <c:x val="2.9967841293507144E-2"/>
          <c:y val="0.27455849232532437"/>
          <c:w val="0.93314866172986866"/>
          <c:h val="0.6460060642379275"/>
        </c:manualLayout>
      </c:layout>
      <c:barChart>
        <c:barDir val="col"/>
        <c:grouping val="stacked"/>
        <c:ser>
          <c:idx val="0"/>
          <c:order val="0"/>
          <c:tx>
            <c:strRef>
              <c:f>Sheet1!$B$1</c:f>
              <c:strCache>
                <c:ptCount val="1"/>
                <c:pt idx="0">
                  <c:v>Definitely</c:v>
                </c:pt>
              </c:strCache>
            </c:strRef>
          </c:tx>
          <c:spPr>
            <a:solidFill>
              <a:srgbClr val="00B0F0"/>
            </a:solidFill>
          </c:spPr>
          <c:dPt>
            <c:idx val="0"/>
            <c:extLst xmlns:c16r2="http://schemas.microsoft.com/office/drawing/2015/06/chart">
              <c:ext xmlns:c16="http://schemas.microsoft.com/office/drawing/2014/chart" uri="{C3380CC4-5D6E-409C-BE32-E72D297353CC}">
                <c16:uniqueId val="{00000000-829B-C24B-97CF-3A82F660D99A}"/>
              </c:ext>
            </c:extLst>
          </c:dPt>
          <c:dPt>
            <c:idx val="1"/>
            <c:extLst xmlns:c16r2="http://schemas.microsoft.com/office/drawing/2015/06/chart">
              <c:ext xmlns:c16="http://schemas.microsoft.com/office/drawing/2014/chart" uri="{C3380CC4-5D6E-409C-BE32-E72D297353CC}">
                <c16:uniqueId val="{00000001-829B-C24B-97CF-3A82F660D99A}"/>
              </c:ext>
            </c:extLst>
          </c:dPt>
          <c:dPt>
            <c:idx val="2"/>
            <c:extLst xmlns:c16r2="http://schemas.microsoft.com/office/drawing/2015/06/chart">
              <c:ext xmlns:c16="http://schemas.microsoft.com/office/drawing/2014/chart" uri="{C3380CC4-5D6E-409C-BE32-E72D297353CC}">
                <c16:uniqueId val="{00000002-829B-C24B-97CF-3A82F660D99A}"/>
              </c:ext>
            </c:extLst>
          </c:dPt>
          <c:dPt>
            <c:idx val="3"/>
            <c:extLst xmlns:c16r2="http://schemas.microsoft.com/office/drawing/2015/06/chart">
              <c:ext xmlns:c16="http://schemas.microsoft.com/office/drawing/2014/chart" uri="{C3380CC4-5D6E-409C-BE32-E72D297353CC}">
                <c16:uniqueId val="{00000003-829B-C24B-97CF-3A82F660D99A}"/>
              </c:ext>
            </c:extLst>
          </c:dPt>
          <c:dLbls>
            <c:dLbl>
              <c:idx val="0"/>
              <c:layout/>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0-829B-C24B-97CF-3A82F660D99A}"/>
                </c:ext>
              </c:extLst>
            </c:dLbl>
            <c:dLbl>
              <c:idx val="1"/>
              <c:layout>
                <c:manualLayout>
                  <c:x val="4.6238472921638967E-3"/>
                  <c:y val="9.1929197979519518E-3"/>
                </c:manualLayout>
              </c:layout>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1-829B-C24B-97CF-3A82F660D99A}"/>
                </c:ext>
              </c:extLst>
            </c:dLbl>
            <c:dLbl>
              <c:idx val="2"/>
              <c:layout>
                <c:manualLayout>
                  <c:x val="-9.2476945843279652E-3"/>
                  <c:y val="-3.0709407477333292E-2"/>
                </c:manualLayout>
              </c:layout>
              <c:spPr>
                <a:noFill/>
                <a:ln>
                  <a:noFill/>
                </a:ln>
                <a:effectLst/>
              </c:spPr>
              <c:txPr>
                <a:bodyPr wrap="square" lIns="38100" tIns="19050" rIns="38100" bIns="19050" anchor="ctr">
                  <a:spAutoFit/>
                </a:bodyPr>
                <a:lstStyle/>
                <a:p>
                  <a:pPr>
                    <a:defRPr sz="1200" b="1">
                      <a:solidFill>
                        <a:schemeClr val="tx1">
                          <a:lumMod val="65000"/>
                          <a:lumOff val="35000"/>
                        </a:schemeClr>
                      </a:solidFill>
                    </a:defRPr>
                  </a:pPr>
                  <a:endParaRPr lang="en-US"/>
                </a:p>
              </c:txP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2-829B-C24B-97CF-3A82F660D99A}"/>
                </c:ext>
              </c:extLst>
            </c:dLbl>
            <c:dLbl>
              <c:idx val="3"/>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3-829B-C24B-97CF-3A82F660D99A}"/>
                </c:ext>
              </c:extLst>
            </c:dLbl>
            <c:dLbl>
              <c:idx val="4"/>
              <c:dLblPos val="ctr"/>
              <c:showVal val="1"/>
              <c:extLst xmlns:c16r2="http://schemas.microsoft.com/office/drawing/2015/06/chart">
                <c:ext xmlns:c15="http://schemas.microsoft.com/office/drawing/2012/chart" uri="{CE6537A1-D6FC-4f65-9D91-7224C49458BB}"/>
                <c:ext xmlns:c16="http://schemas.microsoft.com/office/drawing/2014/chart" uri="{C3380CC4-5D6E-409C-BE32-E72D297353CC}">
                  <c16:uniqueId val="{00000004-829B-C24B-97CF-3A82F660D99A}"/>
                </c:ext>
              </c:extLst>
            </c:dLbl>
            <c:delete val="1"/>
            <c:spPr>
              <a:noFill/>
              <a:ln>
                <a:noFill/>
              </a:ln>
              <a:effectLst/>
            </c:spPr>
            <c:txPr>
              <a:bodyPr wrap="square" lIns="38100" tIns="19050" rIns="38100" bIns="19050" anchor="ctr">
                <a:spAutoFit/>
              </a:bodyPr>
              <a:lstStyle/>
              <a:p>
                <a:pPr>
                  <a:defRPr sz="1200" b="1">
                    <a:solidFill>
                      <a:schemeClr val="bg1"/>
                    </a:solidFill>
                  </a:defRPr>
                </a:pPr>
                <a:endParaRPr lang="en-US"/>
              </a:p>
            </c:txPr>
            <c:dLblPos val="ctr"/>
            <c:extLst xmlns:c16r2="http://schemas.microsoft.com/office/drawing/2015/06/chart">
              <c:ext xmlns:c15="http://schemas.microsoft.com/office/drawing/2012/chart" uri="{CE6537A1-D6FC-4f65-9D91-7224C49458BB}">
                <c15:showLeaderLines val="1"/>
              </c:ext>
            </c:extLst>
          </c:dLbls>
          <c:cat>
            <c:strRef>
              <c:f>Sheet1!$A$2:$A$4</c:f>
              <c:strCache>
                <c:ptCount val="3"/>
                <c:pt idx="0">
                  <c:v>Yes</c:v>
                </c:pt>
                <c:pt idx="1">
                  <c:v>No</c:v>
                </c:pt>
                <c:pt idx="2">
                  <c:v>Don't know</c:v>
                </c:pt>
              </c:strCache>
            </c:strRef>
          </c:cat>
          <c:val>
            <c:numRef>
              <c:f>Sheet1!$B$2:$B$4</c:f>
              <c:numCache>
                <c:formatCode>0%</c:formatCode>
                <c:ptCount val="3"/>
                <c:pt idx="0">
                  <c:v>0.53</c:v>
                </c:pt>
                <c:pt idx="1">
                  <c:v>6.0000000000000005E-2</c:v>
                </c:pt>
                <c:pt idx="2">
                  <c:v>3.0000000000000002E-2</c:v>
                </c:pt>
              </c:numCache>
            </c:numRef>
          </c:val>
          <c:extLst xmlns:c16r2="http://schemas.microsoft.com/office/drawing/2015/06/chart">
            <c:ext xmlns:c16="http://schemas.microsoft.com/office/drawing/2014/chart" uri="{C3380CC4-5D6E-409C-BE32-E72D297353CC}">
              <c16:uniqueId val="{00000005-829B-C24B-97CF-3A82F660D99A}"/>
            </c:ext>
          </c:extLst>
        </c:ser>
        <c:ser>
          <c:idx val="1"/>
          <c:order val="1"/>
          <c:tx>
            <c:strRef>
              <c:f>Sheet1!$C$1</c:f>
              <c:strCache>
                <c:ptCount val="1"/>
                <c:pt idx="0">
                  <c:v>Column1</c:v>
                </c:pt>
              </c:strCache>
            </c:strRef>
          </c:tx>
          <c:dLbls>
            <c:spPr>
              <a:noFill/>
              <a:ln>
                <a:noFill/>
              </a:ln>
              <a:effectLst/>
            </c:spPr>
            <c:txPr>
              <a:bodyPr wrap="square" lIns="38100" tIns="19050" rIns="38100" bIns="19050" anchor="ctr">
                <a:spAutoFit/>
              </a:bodyPr>
              <a:lstStyle/>
              <a:p>
                <a:pPr>
                  <a:defRPr sz="1200" b="1">
                    <a:solidFill>
                      <a:schemeClr val="bg1"/>
                    </a:solidFill>
                  </a:defRPr>
                </a:pPr>
                <a:endParaRPr lang="en-US"/>
              </a:p>
            </c:txPr>
            <c:showVal val="1"/>
            <c:extLst xmlns:c16r2="http://schemas.microsoft.com/office/drawing/2015/06/chart">
              <c:ext xmlns:c15="http://schemas.microsoft.com/office/drawing/2012/chart" uri="{CE6537A1-D6FC-4f65-9D91-7224C49458BB}">
                <c15:showLeaderLines val="1"/>
              </c:ext>
            </c:extLst>
          </c:dLbls>
          <c:cat>
            <c:strRef>
              <c:f>Sheet1!$A$2:$A$4</c:f>
              <c:strCache>
                <c:ptCount val="3"/>
                <c:pt idx="0">
                  <c:v>Yes</c:v>
                </c:pt>
                <c:pt idx="1">
                  <c:v>No</c:v>
                </c:pt>
                <c:pt idx="2">
                  <c:v>Don't know</c:v>
                </c:pt>
              </c:strCache>
            </c:strRef>
          </c:cat>
          <c:val>
            <c:numRef>
              <c:f>Sheet1!$C$2:$C$4</c:f>
              <c:numCache>
                <c:formatCode>0%</c:formatCode>
                <c:ptCount val="3"/>
                <c:pt idx="0">
                  <c:v>0.28000000000000008</c:v>
                </c:pt>
                <c:pt idx="1">
                  <c:v>0.11</c:v>
                </c:pt>
              </c:numCache>
            </c:numRef>
          </c:val>
          <c:extLst xmlns:c16r2="http://schemas.microsoft.com/office/drawing/2015/06/chart">
            <c:ext xmlns:c16="http://schemas.microsoft.com/office/drawing/2014/chart" uri="{C3380CC4-5D6E-409C-BE32-E72D297353CC}">
              <c16:uniqueId val="{00000006-829B-C24B-97CF-3A82F660D99A}"/>
            </c:ext>
          </c:extLst>
        </c:ser>
        <c:dLbls/>
        <c:gapWidth val="100"/>
        <c:overlap val="100"/>
        <c:axId val="163513088"/>
        <c:axId val="163514624"/>
      </c:barChart>
      <c:catAx>
        <c:axId val="163513088"/>
        <c:scaling>
          <c:orientation val="minMax"/>
        </c:scaling>
        <c:axPos val="b"/>
        <c:numFmt formatCode="General" sourceLinked="1"/>
        <c:majorTickMark val="none"/>
        <c:tickLblPos val="nextTo"/>
        <c:txPr>
          <a:bodyPr/>
          <a:lstStyle/>
          <a:p>
            <a:pPr>
              <a:defRPr sz="1200" b="0"/>
            </a:pPr>
            <a:endParaRPr lang="en-US"/>
          </a:p>
        </c:txPr>
        <c:crossAx val="163514624"/>
        <c:crosses val="autoZero"/>
        <c:auto val="1"/>
        <c:lblAlgn val="ctr"/>
        <c:lblOffset val="100"/>
      </c:catAx>
      <c:valAx>
        <c:axId val="163514624"/>
        <c:scaling>
          <c:orientation val="minMax"/>
          <c:max val="1"/>
        </c:scaling>
        <c:delete val="1"/>
        <c:axPos val="l"/>
        <c:numFmt formatCode="0%" sourceLinked="1"/>
        <c:tickLblPos val="none"/>
        <c:crossAx val="163513088"/>
        <c:crosses val="autoZero"/>
        <c:crossBetween val="between"/>
      </c:valAx>
    </c:plotArea>
    <c:legend>
      <c:legendPos val="t"/>
      <c:legendEntry>
        <c:idx val="1"/>
        <c:delete val="1"/>
      </c:legendEntry>
      <c:layout>
        <c:manualLayout>
          <c:xMode val="edge"/>
          <c:yMode val="edge"/>
          <c:x val="0.52346775439943583"/>
          <c:y val="0.15640110483694963"/>
          <c:w val="0.17038513189160323"/>
          <c:h val="5.3454341365604861E-2"/>
        </c:manualLayout>
      </c:layout>
      <c:txPr>
        <a:bodyPr/>
        <a:lstStyle/>
        <a:p>
          <a:pPr>
            <a:defRPr sz="1200"/>
          </a:pPr>
          <a:endParaRPr lang="en-US"/>
        </a:p>
      </c:txPr>
    </c:legend>
    <c:plotVisOnly val="1"/>
    <c:dispBlanksAs val="gap"/>
  </c:chart>
  <c:txPr>
    <a:bodyPr/>
    <a:lstStyle/>
    <a:p>
      <a:pPr>
        <a:defRPr sz="1800">
          <a:solidFill>
            <a:srgbClr val="595959"/>
          </a:solidFill>
          <a:latin typeface="Arial"/>
          <a:cs typeface="Arial"/>
        </a:defRPr>
      </a:pPr>
      <a:endParaRPr lang="en-US"/>
    </a:p>
  </c:txPr>
  <c:externalData r:id="rId1"/>
  <c:userShapes r:id="rId2"/>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0.47555</cdr:x>
      <cdr:y>0.1327</cdr:y>
    </cdr:from>
    <cdr:to>
      <cdr:x>0.52445</cdr:x>
      <cdr:y>0.19598</cdr:y>
    </cdr:to>
    <cdr:sp macro="" textlink="">
      <cdr:nvSpPr>
        <cdr:cNvPr id="2" name="TextBox 1">
          <a:extLst xmlns:a="http://schemas.openxmlformats.org/drawingml/2006/main">
            <a:ext uri="{FF2B5EF4-FFF2-40B4-BE49-F238E27FC236}">
              <a16:creationId xmlns:a16="http://schemas.microsoft.com/office/drawing/2014/main" xmlns="" id="{C505A93F-0DB1-854D-9104-6ECE802A9D58}"/>
            </a:ext>
          </a:extLst>
        </cdr:cNvPr>
        <cdr:cNvSpPr txBox="1"/>
      </cdr:nvSpPr>
      <cdr:spPr>
        <a:xfrm xmlns:a="http://schemas.openxmlformats.org/drawingml/2006/main">
          <a:off x="5335453" y="580891"/>
          <a:ext cx="548636" cy="277007"/>
        </a:xfrm>
        <a:prstGeom xmlns:a="http://schemas.openxmlformats.org/drawingml/2006/main" prst="rect">
          <a:avLst/>
        </a:prstGeom>
        <a:noFill xmlns:a="http://schemas.openxmlformats.org/drawingml/2006/main"/>
        <a:ln xmlns:a="http://schemas.openxmlformats.org/drawingml/2006/main">
          <a:solidFill>
            <a:srgbClr val="FF0000"/>
          </a:solidFill>
        </a:ln>
      </cdr:spPr>
      <cdr:txBody>
        <a:bodyPr xmlns:a="http://schemas.openxmlformats.org/drawingml/2006/main" vertOverflow="clip" wrap="square" rtlCol="0">
          <a:spAutoFit/>
        </a:bodyPr>
        <a:lstStyle xmlns:a="http://schemas.openxmlformats.org/drawingml/2006/main"/>
        <a:p xmlns:a="http://schemas.openxmlformats.org/drawingml/2006/main">
          <a:pPr algn="ctr"/>
          <a:r>
            <a:rPr lang="en-US" sz="1200" b="1" dirty="0">
              <a:solidFill>
                <a:schemeClr val="tx1">
                  <a:lumMod val="65000"/>
                  <a:lumOff val="35000"/>
                </a:schemeClr>
              </a:solidFill>
              <a:latin typeface="Arial"/>
              <a:cs typeface="Arial"/>
            </a:rPr>
            <a:t>91%</a:t>
          </a:r>
        </a:p>
      </cdr:txBody>
    </cdr:sp>
  </cdr:relSizeAnchor>
  <cdr:relSizeAnchor xmlns:cdr="http://schemas.openxmlformats.org/drawingml/2006/chartDrawing">
    <cdr:from>
      <cdr:x>0.37856</cdr:x>
      <cdr:y>0.0137</cdr:y>
    </cdr:from>
    <cdr:to>
      <cdr:x>0.42746</cdr:x>
      <cdr:y>0.07698</cdr:y>
    </cdr:to>
    <cdr:sp macro="" textlink="">
      <cdr:nvSpPr>
        <cdr:cNvPr id="3" name="TextBox 1">
          <a:extLst xmlns:a="http://schemas.openxmlformats.org/drawingml/2006/main">
            <a:ext uri="{FF2B5EF4-FFF2-40B4-BE49-F238E27FC236}">
              <a16:creationId xmlns:a16="http://schemas.microsoft.com/office/drawing/2014/main" xmlns="" id="{10DBAEC9-FA75-424B-8C13-7EAAAF932195}"/>
            </a:ext>
          </a:extLst>
        </cdr:cNvPr>
        <cdr:cNvSpPr txBox="1"/>
      </cdr:nvSpPr>
      <cdr:spPr>
        <a:xfrm xmlns:a="http://schemas.openxmlformats.org/drawingml/2006/main">
          <a:off x="4247320" y="59983"/>
          <a:ext cx="548640" cy="276999"/>
        </a:xfrm>
        <a:prstGeom xmlns:a="http://schemas.openxmlformats.org/drawingml/2006/main" prst="rect">
          <a:avLst/>
        </a:prstGeom>
        <a:noFill xmlns:a="http://schemas.openxmlformats.org/drawingml/2006/main"/>
        <a:ln xmlns:a="http://schemas.openxmlformats.org/drawingml/2006/main">
          <a:solidFill>
            <a:srgbClr val="FF0000"/>
          </a:solidFill>
        </a:l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200" b="1" dirty="0">
              <a:solidFill>
                <a:schemeClr val="tx1">
                  <a:lumMod val="65000"/>
                  <a:lumOff val="35000"/>
                </a:schemeClr>
              </a:solidFill>
              <a:latin typeface="Arial"/>
              <a:cs typeface="Arial"/>
            </a:rPr>
            <a:t>Total</a:t>
          </a:r>
        </a:p>
      </cdr:txBody>
    </cdr:sp>
  </cdr:relSizeAnchor>
  <cdr:relSizeAnchor xmlns:cdr="http://schemas.openxmlformats.org/drawingml/2006/chartDrawing">
    <cdr:from>
      <cdr:x>0.87995</cdr:x>
      <cdr:y>0.17882</cdr:y>
    </cdr:from>
    <cdr:to>
      <cdr:x>0.92885</cdr:x>
      <cdr:y>0.2421</cdr:y>
    </cdr:to>
    <cdr:sp macro="" textlink="">
      <cdr:nvSpPr>
        <cdr:cNvPr id="4" name="TextBox 1">
          <a:extLst xmlns:a="http://schemas.openxmlformats.org/drawingml/2006/main">
            <a:ext uri="{FF2B5EF4-FFF2-40B4-BE49-F238E27FC236}">
              <a16:creationId xmlns:a16="http://schemas.microsoft.com/office/drawing/2014/main" xmlns="" id="{C16692E2-C785-2C43-A489-67CBC57A5250}"/>
            </a:ext>
          </a:extLst>
        </cdr:cNvPr>
        <cdr:cNvSpPr txBox="1"/>
      </cdr:nvSpPr>
      <cdr:spPr>
        <a:xfrm xmlns:a="http://schemas.openxmlformats.org/drawingml/2006/main">
          <a:off x="9872614" y="782779"/>
          <a:ext cx="548636" cy="277008"/>
        </a:xfrm>
        <a:prstGeom xmlns:a="http://schemas.openxmlformats.org/drawingml/2006/main" prst="rect">
          <a:avLst/>
        </a:prstGeom>
        <a:noFill xmlns:a="http://schemas.openxmlformats.org/drawingml/2006/main"/>
        <a:ln xmlns:a="http://schemas.openxmlformats.org/drawingml/2006/main">
          <a:solidFill>
            <a:srgbClr val="FF0000"/>
          </a:solidFill>
        </a:l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200" b="1" dirty="0">
              <a:solidFill>
                <a:schemeClr val="tx1">
                  <a:lumMod val="65000"/>
                  <a:lumOff val="35000"/>
                </a:schemeClr>
              </a:solidFill>
              <a:latin typeface="Arial"/>
              <a:cs typeface="Arial"/>
            </a:rPr>
            <a:t>83%</a:t>
          </a:r>
        </a:p>
      </cdr:txBody>
    </cdr:sp>
  </cdr:relSizeAnchor>
  <cdr:relSizeAnchor xmlns:cdr="http://schemas.openxmlformats.org/drawingml/2006/chartDrawing">
    <cdr:from>
      <cdr:x>0.27654</cdr:x>
      <cdr:y>0.10479</cdr:y>
    </cdr:from>
    <cdr:to>
      <cdr:x>0.32544</cdr:x>
      <cdr:y>0.16806</cdr:y>
    </cdr:to>
    <cdr:sp macro="" textlink="">
      <cdr:nvSpPr>
        <cdr:cNvPr id="5" name="TextBox 1">
          <a:extLst xmlns:a="http://schemas.openxmlformats.org/drawingml/2006/main">
            <a:ext uri="{FF2B5EF4-FFF2-40B4-BE49-F238E27FC236}">
              <a16:creationId xmlns:a16="http://schemas.microsoft.com/office/drawing/2014/main" xmlns="" id="{C16692E2-C785-2C43-A489-67CBC57A5250}"/>
            </a:ext>
          </a:extLst>
        </cdr:cNvPr>
        <cdr:cNvSpPr txBox="1"/>
      </cdr:nvSpPr>
      <cdr:spPr>
        <a:xfrm xmlns:a="http://schemas.openxmlformats.org/drawingml/2006/main">
          <a:off x="3102617" y="458712"/>
          <a:ext cx="548635" cy="276964"/>
        </a:xfrm>
        <a:prstGeom xmlns:a="http://schemas.openxmlformats.org/drawingml/2006/main" prst="rect">
          <a:avLst/>
        </a:prstGeom>
        <a:noFill xmlns:a="http://schemas.openxmlformats.org/drawingml/2006/main"/>
        <a:ln xmlns:a="http://schemas.openxmlformats.org/drawingml/2006/main">
          <a:solidFill>
            <a:srgbClr val="FF0000"/>
          </a:solidFill>
        </a:l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200" b="1" dirty="0">
              <a:solidFill>
                <a:schemeClr val="tx1">
                  <a:lumMod val="65000"/>
                  <a:lumOff val="35000"/>
                </a:schemeClr>
              </a:solidFill>
              <a:latin typeface="Arial"/>
              <a:cs typeface="Arial"/>
            </a:rPr>
            <a:t>93%</a:t>
          </a:r>
        </a:p>
      </cdr:txBody>
    </cdr:sp>
  </cdr:relSizeAnchor>
  <cdr:relSizeAnchor xmlns:cdr="http://schemas.openxmlformats.org/drawingml/2006/chartDrawing">
    <cdr:from>
      <cdr:x>0.67432</cdr:x>
      <cdr:y>0.1389</cdr:y>
    </cdr:from>
    <cdr:to>
      <cdr:x>0.72322</cdr:x>
      <cdr:y>0.20218</cdr:y>
    </cdr:to>
    <cdr:sp macro="" textlink="">
      <cdr:nvSpPr>
        <cdr:cNvPr id="6" name="TextBox 1">
          <a:extLst xmlns:a="http://schemas.openxmlformats.org/drawingml/2006/main">
            <a:ext uri="{FF2B5EF4-FFF2-40B4-BE49-F238E27FC236}">
              <a16:creationId xmlns:a16="http://schemas.microsoft.com/office/drawing/2014/main" xmlns="" id="{C16692E2-C785-2C43-A489-67CBC57A5250}"/>
            </a:ext>
          </a:extLst>
        </cdr:cNvPr>
        <cdr:cNvSpPr txBox="1"/>
      </cdr:nvSpPr>
      <cdr:spPr>
        <a:xfrm xmlns:a="http://schemas.openxmlformats.org/drawingml/2006/main">
          <a:off x="7565613" y="608045"/>
          <a:ext cx="548636" cy="277007"/>
        </a:xfrm>
        <a:prstGeom xmlns:a="http://schemas.openxmlformats.org/drawingml/2006/main" prst="rect">
          <a:avLst/>
        </a:prstGeom>
        <a:noFill xmlns:a="http://schemas.openxmlformats.org/drawingml/2006/main"/>
        <a:ln xmlns:a="http://schemas.openxmlformats.org/drawingml/2006/main">
          <a:solidFill>
            <a:srgbClr val="FF0000"/>
          </a:solidFill>
        </a:l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200" b="1" dirty="0">
              <a:solidFill>
                <a:schemeClr val="tx1">
                  <a:lumMod val="65000"/>
                  <a:lumOff val="35000"/>
                </a:schemeClr>
              </a:solidFill>
              <a:latin typeface="Arial"/>
              <a:cs typeface="Arial"/>
            </a:rPr>
            <a:t>89%</a:t>
          </a:r>
        </a:p>
      </cdr:txBody>
    </cdr:sp>
  </cdr:relSizeAnchor>
  <cdr:relSizeAnchor xmlns:cdr="http://schemas.openxmlformats.org/drawingml/2006/chartDrawing">
    <cdr:from>
      <cdr:x>0.07907</cdr:x>
      <cdr:y>0.10437</cdr:y>
    </cdr:from>
    <cdr:to>
      <cdr:x>0.12797</cdr:x>
      <cdr:y>0.16765</cdr:y>
    </cdr:to>
    <cdr:sp macro="" textlink="">
      <cdr:nvSpPr>
        <cdr:cNvPr id="7" name="TextBox 1">
          <a:extLst xmlns:a="http://schemas.openxmlformats.org/drawingml/2006/main">
            <a:ext uri="{FF2B5EF4-FFF2-40B4-BE49-F238E27FC236}">
              <a16:creationId xmlns:a16="http://schemas.microsoft.com/office/drawing/2014/main" xmlns="" id="{C16692E2-C785-2C43-A489-67CBC57A5250}"/>
            </a:ext>
          </a:extLst>
        </cdr:cNvPr>
        <cdr:cNvSpPr txBox="1"/>
      </cdr:nvSpPr>
      <cdr:spPr>
        <a:xfrm xmlns:a="http://schemas.openxmlformats.org/drawingml/2006/main">
          <a:off x="887151" y="456860"/>
          <a:ext cx="548635" cy="277008"/>
        </a:xfrm>
        <a:prstGeom xmlns:a="http://schemas.openxmlformats.org/drawingml/2006/main" prst="rect">
          <a:avLst/>
        </a:prstGeom>
        <a:noFill xmlns:a="http://schemas.openxmlformats.org/drawingml/2006/main"/>
        <a:ln xmlns:a="http://schemas.openxmlformats.org/drawingml/2006/main">
          <a:solidFill>
            <a:srgbClr val="FF0000"/>
          </a:solidFill>
        </a:l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200" b="1" dirty="0">
              <a:solidFill>
                <a:schemeClr val="tx1">
                  <a:lumMod val="65000"/>
                  <a:lumOff val="35000"/>
                </a:schemeClr>
              </a:solidFill>
              <a:latin typeface="Arial"/>
              <a:cs typeface="Arial"/>
            </a:rPr>
            <a:t>93%</a:t>
          </a:r>
        </a:p>
      </cdr:txBody>
    </cdr:sp>
  </cdr:relSizeAnchor>
</c:userShapes>
</file>

<file path=ppt/drawings/drawing2.xml><?xml version="1.0" encoding="utf-8"?>
<c:userShapes xmlns:c="http://schemas.openxmlformats.org/drawingml/2006/chart">
  <cdr:relSizeAnchor xmlns:cdr="http://schemas.openxmlformats.org/drawingml/2006/chartDrawing">
    <cdr:from>
      <cdr:x>0.13587</cdr:x>
      <cdr:y>0.31969</cdr:y>
    </cdr:from>
    <cdr:to>
      <cdr:x>0.23574</cdr:x>
      <cdr:y>0.38021</cdr:y>
    </cdr:to>
    <cdr:sp macro="" textlink="">
      <cdr:nvSpPr>
        <cdr:cNvPr id="2" name="TextBox 1">
          <a:extLst xmlns:a="http://schemas.openxmlformats.org/drawingml/2006/main">
            <a:ext uri="{FF2B5EF4-FFF2-40B4-BE49-F238E27FC236}">
              <a16:creationId xmlns:a16="http://schemas.microsoft.com/office/drawing/2014/main" xmlns="" id="{435CD68A-6697-2F40-92DE-9E62871933A2}"/>
            </a:ext>
          </a:extLst>
        </cdr:cNvPr>
        <cdr:cNvSpPr txBox="1"/>
      </cdr:nvSpPr>
      <cdr:spPr>
        <a:xfrm xmlns:a="http://schemas.openxmlformats.org/drawingml/2006/main">
          <a:off x="746365" y="1463336"/>
          <a:ext cx="548636" cy="277007"/>
        </a:xfrm>
        <a:prstGeom xmlns:a="http://schemas.openxmlformats.org/drawingml/2006/main" prst="rect">
          <a:avLst/>
        </a:prstGeom>
        <a:noFill xmlns:a="http://schemas.openxmlformats.org/drawingml/2006/main"/>
        <a:ln xmlns:a="http://schemas.openxmlformats.org/drawingml/2006/main">
          <a:solidFill>
            <a:srgbClr val="FF0000"/>
          </a:solidFill>
        </a:ln>
      </cdr:spPr>
      <cdr:txBody>
        <a:bodyPr xmlns:a="http://schemas.openxmlformats.org/drawingml/2006/main" wrap="square" rtlCol="0">
          <a:spAutoFit/>
        </a:bodyPr>
        <a:lstStyle xmlns:a="http://schemas.openxmlformats.org/drawingml/2006/main">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xmlns:a="http://schemas.openxmlformats.org/drawingml/2006/main">
          <a:pPr algn="ctr"/>
          <a:r>
            <a:rPr lang="en-US" sz="1200" b="1" dirty="0">
              <a:solidFill>
                <a:schemeClr val="tx1">
                  <a:lumMod val="65000"/>
                  <a:lumOff val="35000"/>
                </a:schemeClr>
              </a:solidFill>
              <a:latin typeface="Arial"/>
              <a:cs typeface="Arial"/>
            </a:rPr>
            <a:t>81%</a:t>
          </a:r>
        </a:p>
      </cdr:txBody>
    </cdr:sp>
  </cdr:relSizeAnchor>
  <cdr:relSizeAnchor xmlns:cdr="http://schemas.openxmlformats.org/drawingml/2006/chartDrawing">
    <cdr:from>
      <cdr:x>0.45006</cdr:x>
      <cdr:y>0.72768</cdr:y>
    </cdr:from>
    <cdr:to>
      <cdr:x>0.54994</cdr:x>
      <cdr:y>0.7882</cdr:y>
    </cdr:to>
    <cdr:sp macro="" textlink="">
      <cdr:nvSpPr>
        <cdr:cNvPr id="3" name="TextBox 1">
          <a:extLst xmlns:a="http://schemas.openxmlformats.org/drawingml/2006/main">
            <a:ext uri="{FF2B5EF4-FFF2-40B4-BE49-F238E27FC236}">
              <a16:creationId xmlns:a16="http://schemas.microsoft.com/office/drawing/2014/main" xmlns="" id="{7B89EE3F-48B8-FA46-A598-1C888D08625D}"/>
            </a:ext>
          </a:extLst>
        </cdr:cNvPr>
        <cdr:cNvSpPr txBox="1"/>
      </cdr:nvSpPr>
      <cdr:spPr>
        <a:xfrm xmlns:a="http://schemas.openxmlformats.org/drawingml/2006/main">
          <a:off x="2472312" y="3330831"/>
          <a:ext cx="548636" cy="277007"/>
        </a:xfrm>
        <a:prstGeom xmlns:a="http://schemas.openxmlformats.org/drawingml/2006/main" prst="rect">
          <a:avLst/>
        </a:prstGeom>
        <a:noFill xmlns:a="http://schemas.openxmlformats.org/drawingml/2006/main"/>
        <a:ln xmlns:a="http://schemas.openxmlformats.org/drawingml/2006/main">
          <a:solidFill>
            <a:srgbClr val="FF0000"/>
          </a:solidFill>
        </a:l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200" b="1" dirty="0">
              <a:solidFill>
                <a:schemeClr val="tx1">
                  <a:lumMod val="65000"/>
                  <a:lumOff val="35000"/>
                </a:schemeClr>
              </a:solidFill>
              <a:latin typeface="Arial"/>
              <a:cs typeface="Arial"/>
            </a:rPr>
            <a:t>16%</a:t>
          </a:r>
        </a:p>
      </cdr:txBody>
    </cdr:sp>
  </cdr:relSizeAnchor>
</c:userShapes>
</file>

<file path=ppt/drawings/drawing3.xml><?xml version="1.0" encoding="utf-8"?>
<c:userShapes xmlns:c="http://schemas.openxmlformats.org/drawingml/2006/chart">
  <cdr:relSizeAnchor xmlns:cdr="http://schemas.openxmlformats.org/drawingml/2006/chartDrawing">
    <cdr:from>
      <cdr:x>0.42119</cdr:x>
      <cdr:y>0.22543</cdr:y>
    </cdr:from>
    <cdr:to>
      <cdr:x>0.47009</cdr:x>
      <cdr:y>0.28871</cdr:y>
    </cdr:to>
    <cdr:sp macro="" textlink="">
      <cdr:nvSpPr>
        <cdr:cNvPr id="2" name="TextBox 1">
          <a:extLst xmlns:a="http://schemas.openxmlformats.org/drawingml/2006/main">
            <a:ext uri="{FF2B5EF4-FFF2-40B4-BE49-F238E27FC236}">
              <a16:creationId xmlns:a16="http://schemas.microsoft.com/office/drawing/2014/main" xmlns="" id="{0AB2E2F3-56D1-5644-A7D2-D617031C6C20}"/>
            </a:ext>
          </a:extLst>
        </cdr:cNvPr>
        <cdr:cNvSpPr txBox="1"/>
      </cdr:nvSpPr>
      <cdr:spPr>
        <a:xfrm xmlns:a="http://schemas.openxmlformats.org/drawingml/2006/main">
          <a:off x="4725542" y="986839"/>
          <a:ext cx="548640" cy="276999"/>
        </a:xfrm>
        <a:prstGeom xmlns:a="http://schemas.openxmlformats.org/drawingml/2006/main" prst="rect">
          <a:avLst/>
        </a:prstGeom>
        <a:noFill xmlns:a="http://schemas.openxmlformats.org/drawingml/2006/main"/>
        <a:ln xmlns:a="http://schemas.openxmlformats.org/drawingml/2006/main">
          <a:solidFill>
            <a:srgbClr val="FF0000"/>
          </a:solidFill>
        </a:ln>
      </cdr:spPr>
      <cdr:txBody>
        <a:bodyPr xmlns:a="http://schemas.openxmlformats.org/drawingml/2006/main" wrap="square" rtlCol="0">
          <a:spAutoFit/>
        </a:bodyPr>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200" b="1" dirty="0">
              <a:solidFill>
                <a:schemeClr val="tx1">
                  <a:lumMod val="65000"/>
                  <a:lumOff val="35000"/>
                </a:schemeClr>
              </a:solidFill>
              <a:latin typeface="Arial"/>
              <a:cs typeface="Arial"/>
            </a:rPr>
            <a:t>Total</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7AD888-B288-2B4D-8846-D3C617C063F4}" type="datetimeFigureOut">
              <a:rPr lang="en-US" smtClean="0"/>
              <a:pPr/>
              <a:t>10/7/2021</a:t>
            </a:fld>
            <a:endParaRPr lang="en-US"/>
          </a:p>
        </p:txBody>
      </p:sp>
      <p:sp>
        <p:nvSpPr>
          <p:cNvPr id="4" name="Slide Image Placeholder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61DC5B-D791-FC49-8ADE-D2F860B87C97}" type="slidenum">
              <a:rPr lang="en-US" smtClean="0"/>
              <a:pPr/>
              <a:t>‹#›</a:t>
            </a:fld>
            <a:endParaRPr lang="en-US"/>
          </a:p>
        </p:txBody>
      </p:sp>
    </p:spTree>
    <p:extLst>
      <p:ext uri="{BB962C8B-B14F-4D97-AF65-F5344CB8AC3E}">
        <p14:creationId xmlns:p14="http://schemas.microsoft.com/office/powerpoint/2010/main" xmlns="" val="138837699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61DC5B-D791-FC49-8ADE-D2F860B87C97}" type="slidenum">
              <a:rPr lang="en-US" smtClean="0"/>
              <a:pPr/>
              <a:t>3</a:t>
            </a:fld>
            <a:endParaRPr lang="en-US"/>
          </a:p>
        </p:txBody>
      </p:sp>
    </p:spTree>
    <p:extLst>
      <p:ext uri="{BB962C8B-B14F-4D97-AF65-F5344CB8AC3E}">
        <p14:creationId xmlns:p14="http://schemas.microsoft.com/office/powerpoint/2010/main" xmlns="" val="36883865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61DC5B-D791-FC49-8ADE-D2F860B87C97}" type="slidenum">
              <a:rPr lang="en-US" smtClean="0"/>
              <a:pPr/>
              <a:t>13</a:t>
            </a:fld>
            <a:endParaRPr lang="en-US"/>
          </a:p>
        </p:txBody>
      </p:sp>
    </p:spTree>
    <p:extLst>
      <p:ext uri="{BB962C8B-B14F-4D97-AF65-F5344CB8AC3E}">
        <p14:creationId xmlns:p14="http://schemas.microsoft.com/office/powerpoint/2010/main" xmlns="" val="31182093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12</a:t>
            </a:r>
          </a:p>
        </p:txBody>
      </p:sp>
      <p:sp>
        <p:nvSpPr>
          <p:cNvPr id="4" name="Slide Number Placeholder 3"/>
          <p:cNvSpPr>
            <a:spLocks noGrp="1"/>
          </p:cNvSpPr>
          <p:nvPr>
            <p:ph type="sldNum" sz="quarter" idx="5"/>
          </p:nvPr>
        </p:nvSpPr>
        <p:spPr/>
        <p:txBody>
          <a:bodyPr/>
          <a:lstStyle/>
          <a:p>
            <a:fld id="{8D61DC5B-D791-FC49-8ADE-D2F860B87C97}" type="slidenum">
              <a:rPr lang="en-US" smtClean="0"/>
              <a:pPr/>
              <a:t>14</a:t>
            </a:fld>
            <a:endParaRPr lang="en-US"/>
          </a:p>
        </p:txBody>
      </p:sp>
    </p:spTree>
    <p:extLst>
      <p:ext uri="{BB962C8B-B14F-4D97-AF65-F5344CB8AC3E}">
        <p14:creationId xmlns:p14="http://schemas.microsoft.com/office/powerpoint/2010/main" xmlns="" val="295937316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t>LIDE WILL NOT CHANGE</a:t>
            </a:r>
          </a:p>
          <a:p>
            <a:endParaRPr lang="en-US" dirty="0"/>
          </a:p>
        </p:txBody>
      </p:sp>
      <p:sp>
        <p:nvSpPr>
          <p:cNvPr id="4" name="Slide Number Placeholder 3"/>
          <p:cNvSpPr>
            <a:spLocks noGrp="1"/>
          </p:cNvSpPr>
          <p:nvPr>
            <p:ph type="sldNum" sz="quarter" idx="5"/>
          </p:nvPr>
        </p:nvSpPr>
        <p:spPr/>
        <p:txBody>
          <a:bodyPr/>
          <a:lstStyle/>
          <a:p>
            <a:fld id="{8D61DC5B-D791-FC49-8ADE-D2F860B87C97}" type="slidenum">
              <a:rPr lang="en-US" smtClean="0"/>
              <a:pPr/>
              <a:t>15</a:t>
            </a:fld>
            <a:endParaRPr lang="en-US"/>
          </a:p>
        </p:txBody>
      </p:sp>
    </p:spTree>
    <p:extLst>
      <p:ext uri="{BB962C8B-B14F-4D97-AF65-F5344CB8AC3E}">
        <p14:creationId xmlns:p14="http://schemas.microsoft.com/office/powerpoint/2010/main" xmlns="" val="31739069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Insights:</a:t>
            </a:r>
          </a:p>
          <a:p>
            <a:pPr marL="171450" indent="-171450">
              <a:buFont typeface="Arial" panose="020B0604020202020204" pitchFamily="34" charset="0"/>
              <a:buChar char="•"/>
            </a:pPr>
            <a:r>
              <a:rPr lang="en-US" dirty="0"/>
              <a:t>Overall current usage is similar for e-cigarettes, HTPs, and “other” products, but usage is significantly higher for cigarettes</a:t>
            </a:r>
          </a:p>
          <a:p>
            <a:pPr marL="171450" indent="-171450">
              <a:buFont typeface="Arial" panose="020B0604020202020204" pitchFamily="34" charset="0"/>
              <a:buChar char="•"/>
            </a:pPr>
            <a:r>
              <a:rPr lang="en-US" dirty="0"/>
              <a:t>Cigarettes are used more </a:t>
            </a:r>
            <a:r>
              <a:rPr lang="en-US" b="1" dirty="0"/>
              <a:t>frequently</a:t>
            </a:r>
            <a:r>
              <a:rPr lang="en-US" dirty="0"/>
              <a:t> than all other types.  E-Cigarettes are used more frequently than HTPs.</a:t>
            </a:r>
          </a:p>
          <a:p>
            <a:pPr marL="171450" indent="-171450">
              <a:buFont typeface="Arial" panose="020B0604020202020204" pitchFamily="34" charset="0"/>
              <a:buChar char="•"/>
            </a:pPr>
            <a:r>
              <a:rPr lang="en-US" dirty="0"/>
              <a:t>E-cigarettes is the product most likely to have been used in the past by those not currently using them:  74% have used them in the past, but not currently.  </a:t>
            </a:r>
          </a:p>
          <a:p>
            <a:pPr marL="171450" indent="-171450">
              <a:buFont typeface="Arial" panose="020B0604020202020204" pitchFamily="34" charset="0"/>
              <a:buChar char="•"/>
            </a:pPr>
            <a:r>
              <a:rPr lang="en-US" dirty="0"/>
              <a:t>Of those who are not using each product, more report having used each one prior to 2019 than since 2019.</a:t>
            </a:r>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8D61DC5B-D791-FC49-8ADE-D2F860B87C97}" type="slidenum">
              <a:rPr lang="en-US" smtClean="0"/>
              <a:pPr/>
              <a:t>4</a:t>
            </a:fld>
            <a:endParaRPr lang="en-US"/>
          </a:p>
        </p:txBody>
      </p:sp>
    </p:spTree>
    <p:extLst>
      <p:ext uri="{BB962C8B-B14F-4D97-AF65-F5344CB8AC3E}">
        <p14:creationId xmlns:p14="http://schemas.microsoft.com/office/powerpoint/2010/main" xmlns="" val="18075047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t>SLIDE WILL NOT CHANGE</a:t>
            </a:r>
          </a:p>
          <a:p>
            <a:endParaRPr lang="en-US" dirty="0"/>
          </a:p>
        </p:txBody>
      </p:sp>
      <p:sp>
        <p:nvSpPr>
          <p:cNvPr id="4" name="Slide Number Placeholder 3"/>
          <p:cNvSpPr>
            <a:spLocks noGrp="1"/>
          </p:cNvSpPr>
          <p:nvPr>
            <p:ph type="sldNum" sz="quarter" idx="5"/>
          </p:nvPr>
        </p:nvSpPr>
        <p:spPr/>
        <p:txBody>
          <a:bodyPr/>
          <a:lstStyle/>
          <a:p>
            <a:fld id="{8D61DC5B-D791-FC49-8ADE-D2F860B87C97}" type="slidenum">
              <a:rPr lang="en-US" smtClean="0"/>
              <a:pPr/>
              <a:t>6</a:t>
            </a:fld>
            <a:endParaRPr lang="en-US"/>
          </a:p>
        </p:txBody>
      </p:sp>
    </p:spTree>
    <p:extLst>
      <p:ext uri="{BB962C8B-B14F-4D97-AF65-F5344CB8AC3E}">
        <p14:creationId xmlns:p14="http://schemas.microsoft.com/office/powerpoint/2010/main" xmlns="" val="33830015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t>SLIDE WILL NOT CHANGE</a:t>
            </a:r>
          </a:p>
          <a:p>
            <a:endParaRPr lang="en-US" dirty="0"/>
          </a:p>
        </p:txBody>
      </p:sp>
      <p:sp>
        <p:nvSpPr>
          <p:cNvPr id="4" name="Slide Number Placeholder 3"/>
          <p:cNvSpPr>
            <a:spLocks noGrp="1"/>
          </p:cNvSpPr>
          <p:nvPr>
            <p:ph type="sldNum" sz="quarter" idx="5"/>
          </p:nvPr>
        </p:nvSpPr>
        <p:spPr/>
        <p:txBody>
          <a:bodyPr/>
          <a:lstStyle/>
          <a:p>
            <a:fld id="{8D61DC5B-D791-FC49-8ADE-D2F860B87C97}" type="slidenum">
              <a:rPr lang="en-US" smtClean="0"/>
              <a:pPr/>
              <a:t>7</a:t>
            </a:fld>
            <a:endParaRPr lang="en-US"/>
          </a:p>
        </p:txBody>
      </p:sp>
    </p:spTree>
    <p:extLst>
      <p:ext uri="{BB962C8B-B14F-4D97-AF65-F5344CB8AC3E}">
        <p14:creationId xmlns:p14="http://schemas.microsoft.com/office/powerpoint/2010/main" xmlns="" val="12723784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61DC5B-D791-FC49-8ADE-D2F860B87C97}" type="slidenum">
              <a:rPr lang="en-US" smtClean="0"/>
              <a:pPr/>
              <a:t>8</a:t>
            </a:fld>
            <a:endParaRPr lang="en-US"/>
          </a:p>
        </p:txBody>
      </p:sp>
    </p:spTree>
    <p:extLst>
      <p:ext uri="{BB962C8B-B14F-4D97-AF65-F5344CB8AC3E}">
        <p14:creationId xmlns:p14="http://schemas.microsoft.com/office/powerpoint/2010/main" xmlns="" val="29342589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t>SLIDE WILL NOT CHANGE</a:t>
            </a:r>
          </a:p>
          <a:p>
            <a:endParaRPr lang="en-US" dirty="0"/>
          </a:p>
        </p:txBody>
      </p:sp>
      <p:sp>
        <p:nvSpPr>
          <p:cNvPr id="4" name="Slide Number Placeholder 3"/>
          <p:cNvSpPr>
            <a:spLocks noGrp="1"/>
          </p:cNvSpPr>
          <p:nvPr>
            <p:ph type="sldNum" sz="quarter" idx="5"/>
          </p:nvPr>
        </p:nvSpPr>
        <p:spPr/>
        <p:txBody>
          <a:bodyPr/>
          <a:lstStyle/>
          <a:p>
            <a:fld id="{8D61DC5B-D791-FC49-8ADE-D2F860B87C97}" type="slidenum">
              <a:rPr lang="en-US" smtClean="0"/>
              <a:pPr/>
              <a:t>9</a:t>
            </a:fld>
            <a:endParaRPr lang="en-US"/>
          </a:p>
        </p:txBody>
      </p:sp>
    </p:spTree>
    <p:extLst>
      <p:ext uri="{BB962C8B-B14F-4D97-AF65-F5344CB8AC3E}">
        <p14:creationId xmlns:p14="http://schemas.microsoft.com/office/powerpoint/2010/main" xmlns="" val="10016433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61DC5B-D791-FC49-8ADE-D2F860B87C97}" type="slidenum">
              <a:rPr lang="en-US" smtClean="0"/>
              <a:pPr/>
              <a:t>10</a:t>
            </a:fld>
            <a:endParaRPr lang="en-US"/>
          </a:p>
        </p:txBody>
      </p:sp>
    </p:spTree>
    <p:extLst>
      <p:ext uri="{BB962C8B-B14F-4D97-AF65-F5344CB8AC3E}">
        <p14:creationId xmlns:p14="http://schemas.microsoft.com/office/powerpoint/2010/main" xmlns="" val="16273381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61DC5B-D791-FC49-8ADE-D2F860B87C97}" type="slidenum">
              <a:rPr lang="en-US" smtClean="0"/>
              <a:pPr/>
              <a:t>11</a:t>
            </a:fld>
            <a:endParaRPr lang="en-US"/>
          </a:p>
        </p:txBody>
      </p:sp>
    </p:spTree>
    <p:extLst>
      <p:ext uri="{BB962C8B-B14F-4D97-AF65-F5344CB8AC3E}">
        <p14:creationId xmlns:p14="http://schemas.microsoft.com/office/powerpoint/2010/main" xmlns="" val="32382039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61DC5B-D791-FC49-8ADE-D2F860B87C97}" type="slidenum">
              <a:rPr lang="en-US" smtClean="0"/>
              <a:pPr/>
              <a:t>12</a:t>
            </a:fld>
            <a:endParaRPr lang="en-US"/>
          </a:p>
        </p:txBody>
      </p:sp>
    </p:spTree>
    <p:extLst>
      <p:ext uri="{BB962C8B-B14F-4D97-AF65-F5344CB8AC3E}">
        <p14:creationId xmlns:p14="http://schemas.microsoft.com/office/powerpoint/2010/main" xmlns="" val="23436517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ayout 1">
    <p:spTree>
      <p:nvGrpSpPr>
        <p:cNvPr id="1" name=""/>
        <p:cNvGrpSpPr/>
        <p:nvPr/>
      </p:nvGrpSpPr>
      <p:grpSpPr>
        <a:xfrm>
          <a:off x="0" y="0"/>
          <a:ext cx="0" cy="0"/>
          <a:chOff x="0" y="0"/>
          <a:chExt cx="0" cy="0"/>
        </a:xfrm>
      </p:grpSpPr>
      <p:sp>
        <p:nvSpPr>
          <p:cNvPr id="10" name="Text Placeholder 9"/>
          <p:cNvSpPr>
            <a:spLocks noGrp="1"/>
          </p:cNvSpPr>
          <p:nvPr>
            <p:ph type="body" sz="quarter" idx="10"/>
          </p:nvPr>
        </p:nvSpPr>
        <p:spPr>
          <a:xfrm>
            <a:off x="487773" y="1169408"/>
            <a:ext cx="10942684" cy="5092669"/>
          </a:xfrm>
          <a:prstGeom prst="rect">
            <a:avLst/>
          </a:prstGeom>
        </p:spPr>
        <p:txBody>
          <a:bodyPr vert="horz"/>
          <a:lstStyle>
            <a:lvl1pPr>
              <a:defRPr sz="2400">
                <a:solidFill>
                  <a:schemeClr val="tx1">
                    <a:lumMod val="75000"/>
                    <a:lumOff val="25000"/>
                  </a:schemeClr>
                </a:solidFill>
                <a:latin typeface="Arial"/>
                <a:cs typeface="Arial"/>
              </a:defRPr>
            </a:lvl1pPr>
            <a:lvl2pPr>
              <a:defRPr sz="2000">
                <a:solidFill>
                  <a:schemeClr val="tx1">
                    <a:lumMod val="75000"/>
                    <a:lumOff val="25000"/>
                  </a:schemeClr>
                </a:solidFill>
                <a:latin typeface="Arial"/>
                <a:cs typeface="Arial"/>
              </a:defRPr>
            </a:lvl2pPr>
            <a:lvl3pPr>
              <a:defRPr sz="1800">
                <a:solidFill>
                  <a:schemeClr val="tx1">
                    <a:lumMod val="75000"/>
                    <a:lumOff val="25000"/>
                  </a:schemeClr>
                </a:solidFill>
                <a:latin typeface="Arial"/>
                <a:cs typeface="Arial"/>
              </a:defRPr>
            </a:lvl3pPr>
            <a:lvl4pPr>
              <a:defRPr sz="1600">
                <a:solidFill>
                  <a:schemeClr val="tx1">
                    <a:lumMod val="75000"/>
                    <a:lumOff val="25000"/>
                  </a:schemeClr>
                </a:solidFill>
                <a:latin typeface="Arial"/>
                <a:cs typeface="Arial"/>
              </a:defRPr>
            </a:lvl4pPr>
            <a:lvl5pPr>
              <a:defRPr sz="1600">
                <a:solidFill>
                  <a:schemeClr val="tx1">
                    <a:lumMod val="75000"/>
                    <a:lumOff val="25000"/>
                  </a:schemeClr>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Text Placeholder 11"/>
          <p:cNvSpPr>
            <a:spLocks noGrp="1"/>
          </p:cNvSpPr>
          <p:nvPr>
            <p:ph type="body" sz="quarter" idx="11"/>
          </p:nvPr>
        </p:nvSpPr>
        <p:spPr>
          <a:xfrm>
            <a:off x="312103" y="459154"/>
            <a:ext cx="11255130" cy="527539"/>
          </a:xfrm>
          <a:prstGeom prst="rect">
            <a:avLst/>
          </a:prstGeom>
        </p:spPr>
        <p:txBody>
          <a:bodyPr vert="horz"/>
          <a:lstStyle>
            <a:lvl1pPr marL="0" indent="0">
              <a:buNone/>
              <a:defRPr sz="2400">
                <a:solidFill>
                  <a:srgbClr val="259BDC"/>
                </a:solidFill>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en-US" dirty="0"/>
              <a:t>Click to edit Master text styles</a:t>
            </a:r>
          </a:p>
        </p:txBody>
      </p:sp>
    </p:spTree>
    <p:extLst>
      <p:ext uri="{BB962C8B-B14F-4D97-AF65-F5344CB8AC3E}">
        <p14:creationId xmlns:p14="http://schemas.microsoft.com/office/powerpoint/2010/main" xmlns="" val="508387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ayout 2">
    <p:spTree>
      <p:nvGrpSpPr>
        <p:cNvPr id="1" name=""/>
        <p:cNvGrpSpPr/>
        <p:nvPr/>
      </p:nvGrpSpPr>
      <p:grpSpPr>
        <a:xfrm>
          <a:off x="0" y="0"/>
          <a:ext cx="0" cy="0"/>
          <a:chOff x="0" y="0"/>
          <a:chExt cx="0" cy="0"/>
        </a:xfrm>
      </p:grpSpPr>
      <p:sp>
        <p:nvSpPr>
          <p:cNvPr id="3" name="Content Placeholder 2"/>
          <p:cNvSpPr>
            <a:spLocks noGrp="1"/>
          </p:cNvSpPr>
          <p:nvPr>
            <p:ph idx="1"/>
          </p:nvPr>
        </p:nvSpPr>
        <p:spPr>
          <a:xfrm>
            <a:off x="501976" y="1160587"/>
            <a:ext cx="10969943" cy="5033105"/>
          </a:xfrm>
          <a:prstGeom prst="rect">
            <a:avLst/>
          </a:prstGeom>
        </p:spPr>
        <p:txBody>
          <a:bodyPr/>
          <a:lstStyle>
            <a:lvl1pPr>
              <a:defRPr sz="2400">
                <a:solidFill>
                  <a:schemeClr val="tx1">
                    <a:lumMod val="75000"/>
                    <a:lumOff val="25000"/>
                  </a:schemeClr>
                </a:solidFill>
                <a:latin typeface="Arial"/>
                <a:cs typeface="Arial"/>
              </a:defRPr>
            </a:lvl1pPr>
            <a:lvl2pPr>
              <a:defRPr sz="2000">
                <a:solidFill>
                  <a:schemeClr val="tx1">
                    <a:lumMod val="75000"/>
                    <a:lumOff val="25000"/>
                  </a:schemeClr>
                </a:solidFill>
                <a:latin typeface="Arial"/>
                <a:cs typeface="Arial"/>
              </a:defRPr>
            </a:lvl2pPr>
            <a:lvl3pPr>
              <a:defRPr sz="1800">
                <a:solidFill>
                  <a:schemeClr val="tx1">
                    <a:lumMod val="75000"/>
                    <a:lumOff val="25000"/>
                  </a:schemeClr>
                </a:solidFill>
                <a:latin typeface="Arial"/>
                <a:cs typeface="Arial"/>
              </a:defRPr>
            </a:lvl3pPr>
            <a:lvl4pPr>
              <a:defRPr sz="1600">
                <a:solidFill>
                  <a:schemeClr val="tx1">
                    <a:lumMod val="75000"/>
                    <a:lumOff val="25000"/>
                  </a:schemeClr>
                </a:solidFill>
                <a:latin typeface="Arial"/>
                <a:cs typeface="Arial"/>
              </a:defRPr>
            </a:lvl4pPr>
            <a:lvl5pPr>
              <a:defRPr sz="1600">
                <a:solidFill>
                  <a:schemeClr val="tx1">
                    <a:lumMod val="75000"/>
                    <a:lumOff val="25000"/>
                  </a:schemeClr>
                </a:solidFill>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ext Placeholder 11"/>
          <p:cNvSpPr>
            <a:spLocks noGrp="1"/>
          </p:cNvSpPr>
          <p:nvPr>
            <p:ph type="body" sz="quarter" idx="11"/>
          </p:nvPr>
        </p:nvSpPr>
        <p:spPr>
          <a:xfrm>
            <a:off x="312103" y="459154"/>
            <a:ext cx="11255130" cy="527539"/>
          </a:xfrm>
          <a:prstGeom prst="rect">
            <a:avLst/>
          </a:prstGeom>
        </p:spPr>
        <p:txBody>
          <a:bodyPr vert="horz"/>
          <a:lstStyle>
            <a:lvl1pPr marL="0" indent="0">
              <a:buNone/>
              <a:defRPr sz="2400">
                <a:solidFill>
                  <a:srgbClr val="259BDC"/>
                </a:solidFill>
                <a:latin typeface="Arial"/>
                <a:cs typeface="Arial"/>
              </a:defRPr>
            </a:lvl1pPr>
            <a:lvl2pPr>
              <a:defRPr>
                <a:latin typeface="Arial"/>
                <a:cs typeface="Arial"/>
              </a:defRPr>
            </a:lvl2pPr>
            <a:lvl3pPr>
              <a:defRPr>
                <a:latin typeface="Arial"/>
                <a:cs typeface="Arial"/>
              </a:defRPr>
            </a:lvl3pPr>
            <a:lvl4pPr>
              <a:defRPr>
                <a:latin typeface="Arial"/>
                <a:cs typeface="Arial"/>
              </a:defRPr>
            </a:lvl4pPr>
            <a:lvl5pPr>
              <a:defRPr>
                <a:latin typeface="Arial"/>
                <a:cs typeface="Arial"/>
              </a:defRPr>
            </a:lvl5pPr>
          </a:lstStyle>
          <a:p>
            <a:pPr lvl="0"/>
            <a:r>
              <a:rPr lang="en-US" dirty="0"/>
              <a:t>Click to edit Master text styles</a:t>
            </a:r>
          </a:p>
        </p:txBody>
      </p:sp>
    </p:spTree>
    <p:extLst>
      <p:ext uri="{BB962C8B-B14F-4D97-AF65-F5344CB8AC3E}">
        <p14:creationId xmlns:p14="http://schemas.microsoft.com/office/powerpoint/2010/main" xmlns="" val="4064031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46664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416555468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Rectangle 4"/>
          <p:cNvSpPr/>
          <p:nvPr userDrawn="1"/>
        </p:nvSpPr>
        <p:spPr>
          <a:xfrm>
            <a:off x="311209" y="965543"/>
            <a:ext cx="11548872" cy="5384857"/>
          </a:xfrm>
          <a:prstGeom prst="rect">
            <a:avLst/>
          </a:prstGeom>
          <a:solidFill>
            <a:srgbClr val="E9E9E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6" name="TextBox 5"/>
          <p:cNvSpPr txBox="1"/>
          <p:nvPr userDrawn="1"/>
        </p:nvSpPr>
        <p:spPr>
          <a:xfrm>
            <a:off x="215979" y="6439200"/>
            <a:ext cx="11369182" cy="246221"/>
          </a:xfrm>
          <a:prstGeom prst="rect">
            <a:avLst/>
          </a:prstGeom>
          <a:noFill/>
        </p:spPr>
        <p:txBody>
          <a:bodyPr wrap="square" rtlCol="0">
            <a:spAutoFit/>
          </a:bodyPr>
          <a:lstStyle/>
          <a:p>
            <a:r>
              <a:rPr lang="en-US" sz="1000" dirty="0">
                <a:solidFill>
                  <a:schemeClr val="tx1">
                    <a:lumMod val="50000"/>
                    <a:lumOff val="50000"/>
                  </a:schemeClr>
                </a:solidFill>
                <a:latin typeface="Arial"/>
                <a:cs typeface="Arial"/>
              </a:rPr>
              <a:t>SURVEY OF CURRENT &amp; FORMER SMOKE-FREE PRODUCT USERS: INDIA  |  SEPTEMBER 2021</a:t>
            </a:r>
          </a:p>
        </p:txBody>
      </p:sp>
    </p:spTree>
    <p:extLst>
      <p:ext uri="{BB962C8B-B14F-4D97-AF65-F5344CB8AC3E}">
        <p14:creationId xmlns:p14="http://schemas.microsoft.com/office/powerpoint/2010/main" xmlns="" val="1106753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5" r:id="rId3"/>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526665676"/>
      </p:ext>
    </p:extLst>
  </p:cSld>
  <p:clrMap bg1="lt1" tx1="dk1" bg2="lt2" tx2="dk2" accent1="accent1" accent2="accent2" accent3="accent3" accent4="accent4" accent5="accent5" accent6="accent6" hlink="hlink" folHlink="folHlink"/>
  <p:sldLayoutIdLst>
    <p:sldLayoutId id="2147483657"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chart" Target="../charts/char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chart" Target="../charts/chart9.xml"/></Relationships>
</file>

<file path=ppt/slides/_rels/slide13.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chart" Target="../charts/chart11.xml"/></Relationships>
</file>

<file path=ppt/slides/_rels/slide14.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1.xml"/><Relationship Id="rId1" Type="http://schemas.openxmlformats.org/officeDocument/2006/relationships/slideLayout" Target="../slideLayouts/slideLayout3.xml"/><Relationship Id="rId4" Type="http://schemas.openxmlformats.org/officeDocument/2006/relationships/chart" Target="../charts/chart13.xml"/></Relationships>
</file>

<file path=ppt/slides/_rels/slide1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3.xml"/><Relationship Id="rId4" Type="http://schemas.openxmlformats.org/officeDocument/2006/relationships/chart" Target="../charts/chart4.xml"/></Relationships>
</file>

<file path=ppt/slides/_rels/slide9.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 name="Picture 49">
            <a:extLst>
              <a:ext uri="{FF2B5EF4-FFF2-40B4-BE49-F238E27FC236}">
                <a16:creationId xmlns:a16="http://schemas.microsoft.com/office/drawing/2014/main" xmlns="" id="{A215783E-BE45-5A47-8149-59BD9E030355}"/>
              </a:ext>
            </a:extLst>
          </p:cNvPr>
          <p:cNvPicPr>
            <a:picLocks noChangeAspect="1"/>
          </p:cNvPicPr>
          <p:nvPr/>
        </p:nvPicPr>
        <p:blipFill rotWithShape="1">
          <a:blip r:embed="rId2"/>
          <a:srcRect l="894" t="1563" r="9470" b="37175"/>
          <a:stretch/>
        </p:blipFill>
        <p:spPr>
          <a:xfrm>
            <a:off x="1" y="1159988"/>
            <a:ext cx="12188824" cy="5050313"/>
          </a:xfrm>
          <a:prstGeom prst="rect">
            <a:avLst/>
          </a:prstGeom>
        </p:spPr>
      </p:pic>
      <p:grpSp>
        <p:nvGrpSpPr>
          <p:cNvPr id="51" name="Group 50"/>
          <p:cNvGrpSpPr/>
          <p:nvPr/>
        </p:nvGrpSpPr>
        <p:grpSpPr>
          <a:xfrm>
            <a:off x="-202664" y="-228600"/>
            <a:ext cx="12604810" cy="7365904"/>
            <a:chOff x="-202664" y="-228600"/>
            <a:chExt cx="12604810" cy="7365904"/>
          </a:xfrm>
        </p:grpSpPr>
        <p:grpSp>
          <p:nvGrpSpPr>
            <p:cNvPr id="54" name="Group 53"/>
            <p:cNvGrpSpPr/>
            <p:nvPr/>
          </p:nvGrpSpPr>
          <p:grpSpPr>
            <a:xfrm>
              <a:off x="-202664" y="1190183"/>
              <a:ext cx="162177" cy="5020117"/>
              <a:chOff x="552198" y="1190183"/>
              <a:chExt cx="162177" cy="5020117"/>
            </a:xfrm>
          </p:grpSpPr>
          <p:cxnSp>
            <p:nvCxnSpPr>
              <p:cNvPr id="88" name="Straight Connector 8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9" name="Group 88"/>
              <p:cNvGrpSpPr/>
              <p:nvPr/>
            </p:nvGrpSpPr>
            <p:grpSpPr>
              <a:xfrm>
                <a:off x="552198" y="2736850"/>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0" name="Group 89"/>
              <p:cNvGrpSpPr/>
              <p:nvPr/>
            </p:nvGrpSpPr>
            <p:grpSpPr>
              <a:xfrm>
                <a:off x="552198" y="4473575"/>
                <a:ext cx="162177" cy="193675"/>
                <a:chOff x="552198" y="2736850"/>
                <a:chExt cx="162177" cy="193675"/>
              </a:xfrm>
            </p:grpSpPr>
            <p:cxnSp>
              <p:nvCxnSpPr>
                <p:cNvPr id="92" name="Straight Connector 9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3" name="Straight Connector 9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1" name="Straight Connector 9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55" name="Group 54"/>
            <p:cNvGrpSpPr/>
            <p:nvPr/>
          </p:nvGrpSpPr>
          <p:grpSpPr>
            <a:xfrm>
              <a:off x="12239969" y="1190183"/>
              <a:ext cx="162177" cy="5020117"/>
              <a:chOff x="552198" y="1190183"/>
              <a:chExt cx="162177" cy="5020117"/>
            </a:xfrm>
          </p:grpSpPr>
          <p:cxnSp>
            <p:nvCxnSpPr>
              <p:cNvPr id="80" name="Straight Connector 7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1" name="Group 80"/>
              <p:cNvGrpSpPr/>
              <p:nvPr/>
            </p:nvGrpSpPr>
            <p:grpSpPr>
              <a:xfrm>
                <a:off x="552198" y="2736850"/>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2" name="Group 81"/>
              <p:cNvGrpSpPr/>
              <p:nvPr/>
            </p:nvGrpSpPr>
            <p:grpSpPr>
              <a:xfrm>
                <a:off x="552198" y="4473575"/>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3" name="Straight Connector 8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56" name="Group 55"/>
            <p:cNvGrpSpPr/>
            <p:nvPr/>
          </p:nvGrpSpPr>
          <p:grpSpPr>
            <a:xfrm>
              <a:off x="483994" y="6975126"/>
              <a:ext cx="11220839" cy="162178"/>
              <a:chOff x="483994" y="6975126"/>
              <a:chExt cx="11220839" cy="162178"/>
            </a:xfrm>
          </p:grpSpPr>
          <p:cxnSp>
            <p:nvCxnSpPr>
              <p:cNvPr id="69" name="Straight Connector 6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0" name="Group 69"/>
              <p:cNvGrpSpPr/>
              <p:nvPr/>
            </p:nvGrpSpPr>
            <p:grpSpPr>
              <a:xfrm rot="16200000">
                <a:off x="3170231" y="6959377"/>
                <a:ext cx="162177" cy="193675"/>
                <a:chOff x="552198" y="2736850"/>
                <a:chExt cx="162177" cy="193675"/>
              </a:xfrm>
            </p:grpSpPr>
            <p:cxnSp>
              <p:nvCxnSpPr>
                <p:cNvPr id="78" name="Straight Connector 7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9" name="Straight Connector 7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1" name="Group 70"/>
              <p:cNvGrpSpPr/>
              <p:nvPr/>
            </p:nvGrpSpPr>
            <p:grpSpPr>
              <a:xfrm rot="16200000">
                <a:off x="6021313" y="6959377"/>
                <a:ext cx="162177" cy="193675"/>
                <a:chOff x="552198" y="2736850"/>
                <a:chExt cx="162177" cy="193675"/>
              </a:xfrm>
            </p:grpSpPr>
            <p:cxnSp>
              <p:nvCxnSpPr>
                <p:cNvPr id="76" name="Straight Connector 7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7" name="Straight Connector 7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2" name="Straight Connector 7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3" name="Group 72"/>
              <p:cNvGrpSpPr/>
              <p:nvPr/>
            </p:nvGrpSpPr>
            <p:grpSpPr>
              <a:xfrm rot="16200000">
                <a:off x="8872394" y="6959377"/>
                <a:ext cx="162177" cy="193675"/>
                <a:chOff x="552198" y="2736850"/>
                <a:chExt cx="162177" cy="193675"/>
              </a:xfrm>
            </p:grpSpPr>
            <p:cxnSp>
              <p:nvCxnSpPr>
                <p:cNvPr id="74" name="Straight Connector 7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5" name="Straight Connector 7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57" name="Group 56"/>
            <p:cNvGrpSpPr/>
            <p:nvPr/>
          </p:nvGrpSpPr>
          <p:grpSpPr>
            <a:xfrm>
              <a:off x="483994" y="-228600"/>
              <a:ext cx="11220839" cy="162178"/>
              <a:chOff x="483994" y="6975126"/>
              <a:chExt cx="11220839" cy="162178"/>
            </a:xfrm>
          </p:grpSpPr>
          <p:cxnSp>
            <p:nvCxnSpPr>
              <p:cNvPr id="58" name="Straight Connector 5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59" name="Group 58"/>
              <p:cNvGrpSpPr/>
              <p:nvPr/>
            </p:nvGrpSpPr>
            <p:grpSpPr>
              <a:xfrm rot="16200000">
                <a:off x="3170231" y="6959377"/>
                <a:ext cx="162177" cy="193675"/>
                <a:chOff x="552198" y="2736850"/>
                <a:chExt cx="162177" cy="193675"/>
              </a:xfrm>
            </p:grpSpPr>
            <p:cxnSp>
              <p:nvCxnSpPr>
                <p:cNvPr id="67" name="Straight Connector 6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68" name="Straight Connector 6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0" name="Group 59"/>
              <p:cNvGrpSpPr/>
              <p:nvPr/>
            </p:nvGrpSpPr>
            <p:grpSpPr>
              <a:xfrm rot="16200000">
                <a:off x="6021313" y="6959377"/>
                <a:ext cx="162177" cy="193675"/>
                <a:chOff x="552198" y="2736850"/>
                <a:chExt cx="162177" cy="193675"/>
              </a:xfrm>
            </p:grpSpPr>
            <p:cxnSp>
              <p:nvCxnSpPr>
                <p:cNvPr id="65" name="Straight Connector 6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66" name="Straight Connector 6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61" name="Straight Connector 6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2" name="Group 61"/>
              <p:cNvGrpSpPr/>
              <p:nvPr/>
            </p:nvGrpSpPr>
            <p:grpSpPr>
              <a:xfrm rot="16200000">
                <a:off x="8872394" y="6959377"/>
                <a:ext cx="162177" cy="193675"/>
                <a:chOff x="552198" y="2736850"/>
                <a:chExt cx="162177" cy="193675"/>
              </a:xfrm>
            </p:grpSpPr>
            <p:cxnSp>
              <p:nvCxnSpPr>
                <p:cNvPr id="63" name="Straight Connector 6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64" name="Straight Connector 6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sp>
        <p:nvSpPr>
          <p:cNvPr id="48" name="TextBox 47">
            <a:extLst>
              <a:ext uri="{FF2B5EF4-FFF2-40B4-BE49-F238E27FC236}">
                <a16:creationId xmlns:a16="http://schemas.microsoft.com/office/drawing/2014/main" xmlns="" id="{585B45E2-325A-B749-B943-C3736C934C79}"/>
              </a:ext>
            </a:extLst>
          </p:cNvPr>
          <p:cNvSpPr txBox="1"/>
          <p:nvPr/>
        </p:nvSpPr>
        <p:spPr>
          <a:xfrm>
            <a:off x="483993" y="1444188"/>
            <a:ext cx="10949548" cy="4247317"/>
          </a:xfrm>
          <a:prstGeom prst="rect">
            <a:avLst/>
          </a:prstGeom>
          <a:noFill/>
        </p:spPr>
        <p:txBody>
          <a:bodyPr wrap="square" rtlCol="0">
            <a:spAutoFit/>
          </a:bodyPr>
          <a:lstStyle/>
          <a:p>
            <a:r>
              <a:rPr lang="en-US" sz="4400" b="1" spc="-100" dirty="0">
                <a:solidFill>
                  <a:schemeClr val="bg1"/>
                </a:solidFill>
                <a:latin typeface="Arial"/>
                <a:cs typeface="Arial"/>
              </a:rPr>
              <a:t>Survey of Current &amp; Former </a:t>
            </a:r>
          </a:p>
          <a:p>
            <a:r>
              <a:rPr lang="en-US" sz="4400" b="1" spc="-100" dirty="0">
                <a:solidFill>
                  <a:schemeClr val="bg1"/>
                </a:solidFill>
                <a:latin typeface="Arial"/>
                <a:cs typeface="Arial"/>
              </a:rPr>
              <a:t>Smoke-Free Product Users:</a:t>
            </a:r>
          </a:p>
          <a:p>
            <a:r>
              <a:rPr lang="en-US" sz="4400" b="1" spc="-100" dirty="0">
                <a:solidFill>
                  <a:schemeClr val="bg1"/>
                </a:solidFill>
                <a:latin typeface="Arial"/>
                <a:cs typeface="Arial"/>
              </a:rPr>
              <a:t>INDIA </a:t>
            </a:r>
          </a:p>
          <a:p>
            <a:endParaRPr lang="en-US" sz="2400" spc="-100" dirty="0">
              <a:solidFill>
                <a:schemeClr val="bg1"/>
              </a:solidFill>
              <a:latin typeface="Arial"/>
              <a:cs typeface="Arial"/>
            </a:endParaRPr>
          </a:p>
          <a:p>
            <a:pPr algn="r"/>
            <a:endParaRPr lang="en-US" sz="2800" i="1" spc="-100" dirty="0">
              <a:solidFill>
                <a:schemeClr val="bg1"/>
              </a:solidFill>
              <a:latin typeface="Arial"/>
              <a:cs typeface="Arial"/>
            </a:endParaRPr>
          </a:p>
          <a:p>
            <a:pPr algn="r"/>
            <a:endParaRPr lang="en-US" sz="2800" i="1" spc="-100" dirty="0">
              <a:solidFill>
                <a:schemeClr val="bg1"/>
              </a:solidFill>
              <a:latin typeface="Arial"/>
              <a:cs typeface="Arial"/>
            </a:endParaRPr>
          </a:p>
          <a:p>
            <a:pPr algn="r"/>
            <a:r>
              <a:rPr lang="en-US" sz="2800" i="1" spc="-100" dirty="0">
                <a:solidFill>
                  <a:schemeClr val="bg1"/>
                </a:solidFill>
                <a:latin typeface="Arial"/>
                <a:cs typeface="Arial"/>
              </a:rPr>
              <a:t>Summary of Key Findings</a:t>
            </a:r>
          </a:p>
          <a:p>
            <a:pPr algn="r"/>
            <a:endParaRPr lang="en-US" sz="500" i="1" spc="-100" dirty="0">
              <a:solidFill>
                <a:schemeClr val="bg1"/>
              </a:solidFill>
              <a:latin typeface="Arial"/>
              <a:cs typeface="Arial"/>
            </a:endParaRPr>
          </a:p>
          <a:p>
            <a:pPr algn="r"/>
            <a:endParaRPr lang="en-US" sz="500" i="1" spc="-100" dirty="0">
              <a:solidFill>
                <a:schemeClr val="bg1"/>
              </a:solidFill>
              <a:latin typeface="Arial"/>
              <a:cs typeface="Arial"/>
            </a:endParaRPr>
          </a:p>
          <a:p>
            <a:pPr algn="r"/>
            <a:r>
              <a:rPr lang="en-US" sz="2000" spc="-100" dirty="0">
                <a:solidFill>
                  <a:schemeClr val="bg1"/>
                </a:solidFill>
                <a:latin typeface="Arial"/>
                <a:cs typeface="Arial"/>
              </a:rPr>
              <a:t>SEPTEMBER 2021</a:t>
            </a:r>
          </a:p>
        </p:txBody>
      </p:sp>
    </p:spTree>
    <p:extLst>
      <p:ext uri="{BB962C8B-B14F-4D97-AF65-F5344CB8AC3E}">
        <p14:creationId xmlns:p14="http://schemas.microsoft.com/office/powerpoint/2010/main" xmlns="" val="4009128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483992" y="1190182"/>
            <a:ext cx="5521571"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3" name="Group 62"/>
          <p:cNvGrpSpPr/>
          <p:nvPr/>
        </p:nvGrpSpPr>
        <p:grpSpPr>
          <a:xfrm>
            <a:off x="-202664" y="-228600"/>
            <a:ext cx="12604810" cy="7365904"/>
            <a:chOff x="-202664" y="-228600"/>
            <a:chExt cx="12604810" cy="7365904"/>
          </a:xfrm>
        </p:grpSpPr>
        <p:grpSp>
          <p:nvGrpSpPr>
            <p:cNvPr id="64" name="Group 63"/>
            <p:cNvGrpSpPr/>
            <p:nvPr/>
          </p:nvGrpSpPr>
          <p:grpSpPr>
            <a:xfrm>
              <a:off x="-202664" y="1190183"/>
              <a:ext cx="162177" cy="5020117"/>
              <a:chOff x="552198" y="1190183"/>
              <a:chExt cx="162177" cy="5020117"/>
            </a:xfrm>
          </p:grpSpPr>
          <p:cxnSp>
            <p:nvCxnSpPr>
              <p:cNvPr id="98" name="Straight Connector 9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9" name="Group 98"/>
              <p:cNvGrpSpPr/>
              <p:nvPr/>
            </p:nvGrpSpPr>
            <p:grpSpPr>
              <a:xfrm>
                <a:off x="552198" y="2736850"/>
                <a:ext cx="162177" cy="193675"/>
                <a:chOff x="552198" y="2736850"/>
                <a:chExt cx="162177" cy="193675"/>
              </a:xfrm>
            </p:grpSpPr>
            <p:cxnSp>
              <p:nvCxnSpPr>
                <p:cNvPr id="104" name="Straight Connector 10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5" name="Straight Connector 10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00" name="Group 99"/>
              <p:cNvGrpSpPr/>
              <p:nvPr/>
            </p:nvGrpSpPr>
            <p:grpSpPr>
              <a:xfrm>
                <a:off x="552198" y="4473575"/>
                <a:ext cx="162177" cy="193675"/>
                <a:chOff x="552198" y="2736850"/>
                <a:chExt cx="162177" cy="193675"/>
              </a:xfrm>
            </p:grpSpPr>
            <p:cxnSp>
              <p:nvCxnSpPr>
                <p:cNvPr id="102" name="Straight Connector 10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01" name="Straight Connector 10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5" name="Group 64"/>
            <p:cNvGrpSpPr/>
            <p:nvPr/>
          </p:nvGrpSpPr>
          <p:grpSpPr>
            <a:xfrm>
              <a:off x="12239969" y="1190183"/>
              <a:ext cx="162177" cy="5020117"/>
              <a:chOff x="552198" y="1190183"/>
              <a:chExt cx="162177" cy="5020117"/>
            </a:xfrm>
          </p:grpSpPr>
          <p:cxnSp>
            <p:nvCxnSpPr>
              <p:cNvPr id="90" name="Straight Connector 8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1" name="Group 90"/>
              <p:cNvGrpSpPr/>
              <p:nvPr/>
            </p:nvGrpSpPr>
            <p:grpSpPr>
              <a:xfrm>
                <a:off x="552198" y="2736850"/>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2" name="Group 91"/>
              <p:cNvGrpSpPr/>
              <p:nvPr/>
            </p:nvGrpSpPr>
            <p:grpSpPr>
              <a:xfrm>
                <a:off x="552198" y="4473575"/>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3" name="Straight Connector 9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a:off x="483994" y="6975126"/>
              <a:ext cx="11220839" cy="162178"/>
              <a:chOff x="483994" y="6975126"/>
              <a:chExt cx="11220839" cy="162178"/>
            </a:xfrm>
          </p:grpSpPr>
          <p:cxnSp>
            <p:nvCxnSpPr>
              <p:cNvPr id="79" name="Straight Connector 7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0" name="Group 79"/>
              <p:cNvGrpSpPr/>
              <p:nvPr/>
            </p:nvGrpSpPr>
            <p:grpSpPr>
              <a:xfrm rot="16200000">
                <a:off x="3170231" y="6959377"/>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1" name="Group 80"/>
              <p:cNvGrpSpPr/>
              <p:nvPr/>
            </p:nvGrpSpPr>
            <p:grpSpPr>
              <a:xfrm rot="16200000">
                <a:off x="6021313" y="6959377"/>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2" name="Straight Connector 8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3" name="Group 82"/>
              <p:cNvGrpSpPr/>
              <p:nvPr/>
            </p:nvGrpSpPr>
            <p:grpSpPr>
              <a:xfrm rot="16200000">
                <a:off x="8872394" y="6959377"/>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7" name="Group 66"/>
            <p:cNvGrpSpPr/>
            <p:nvPr/>
          </p:nvGrpSpPr>
          <p:grpSpPr>
            <a:xfrm>
              <a:off x="483994" y="-228600"/>
              <a:ext cx="11220839" cy="162178"/>
              <a:chOff x="483994" y="6975126"/>
              <a:chExt cx="11220839" cy="162178"/>
            </a:xfrm>
          </p:grpSpPr>
          <p:cxnSp>
            <p:nvCxnSpPr>
              <p:cNvPr id="68" name="Straight Connector 6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9" name="Group 68"/>
              <p:cNvGrpSpPr/>
              <p:nvPr/>
            </p:nvGrpSpPr>
            <p:grpSpPr>
              <a:xfrm rot="16200000">
                <a:off x="3170231" y="6959377"/>
                <a:ext cx="162177" cy="193675"/>
                <a:chOff x="552198" y="2736850"/>
                <a:chExt cx="162177" cy="193675"/>
              </a:xfrm>
            </p:grpSpPr>
            <p:cxnSp>
              <p:nvCxnSpPr>
                <p:cNvPr id="77" name="Straight Connector 7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0" name="Group 69"/>
              <p:cNvGrpSpPr/>
              <p:nvPr/>
            </p:nvGrpSpPr>
            <p:grpSpPr>
              <a:xfrm rot="16200000">
                <a:off x="6021313" y="6959377"/>
                <a:ext cx="162177" cy="193675"/>
                <a:chOff x="552198" y="2736850"/>
                <a:chExt cx="162177" cy="193675"/>
              </a:xfrm>
            </p:grpSpPr>
            <p:cxnSp>
              <p:nvCxnSpPr>
                <p:cNvPr id="75" name="Straight Connector 7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1" name="Straight Connector 7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2" name="Group 71"/>
              <p:cNvGrpSpPr/>
              <p:nvPr/>
            </p:nvGrpSpPr>
            <p:grpSpPr>
              <a:xfrm rot="16200000">
                <a:off x="8872394" y="6959377"/>
                <a:ext cx="162177" cy="193675"/>
                <a:chOff x="552198" y="2736850"/>
                <a:chExt cx="162177" cy="193675"/>
              </a:xfrm>
            </p:grpSpPr>
            <p:cxnSp>
              <p:nvCxnSpPr>
                <p:cNvPr id="73" name="Straight Connector 7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sp>
        <p:nvSpPr>
          <p:cNvPr id="59" name="TextBox 58">
            <a:extLst>
              <a:ext uri="{FF2B5EF4-FFF2-40B4-BE49-F238E27FC236}">
                <a16:creationId xmlns:a16="http://schemas.microsoft.com/office/drawing/2014/main" xmlns="" id="{7E9587A8-2D99-1A40-B340-67AD2B134A29}"/>
              </a:ext>
            </a:extLst>
          </p:cNvPr>
          <p:cNvSpPr txBox="1"/>
          <p:nvPr/>
        </p:nvSpPr>
        <p:spPr>
          <a:xfrm>
            <a:off x="483002" y="5965557"/>
            <a:ext cx="4253473" cy="261610"/>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Total Sample, n=2,000</a:t>
            </a:r>
          </a:p>
        </p:txBody>
      </p:sp>
      <p:graphicFrame>
        <p:nvGraphicFramePr>
          <p:cNvPr id="56" name="Chart 55">
            <a:extLst>
              <a:ext uri="{FF2B5EF4-FFF2-40B4-BE49-F238E27FC236}">
                <a16:creationId xmlns:a16="http://schemas.microsoft.com/office/drawing/2014/main" xmlns="" id="{811C0FCC-7B78-6048-850D-B378ACD455D7}"/>
              </a:ext>
            </a:extLst>
          </p:cNvPr>
          <p:cNvGraphicFramePr/>
          <p:nvPr>
            <p:extLst>
              <p:ext uri="{D42A27DB-BD31-4B8C-83A1-F6EECF244321}">
                <p14:modId xmlns:p14="http://schemas.microsoft.com/office/powerpoint/2010/main" xmlns="" val="2564459141"/>
              </p:ext>
            </p:extLst>
          </p:nvPr>
        </p:nvGraphicFramePr>
        <p:xfrm>
          <a:off x="493589" y="1190182"/>
          <a:ext cx="5493261" cy="4577327"/>
        </p:xfrm>
        <a:graphic>
          <a:graphicData uri="http://schemas.openxmlformats.org/drawingml/2006/chart">
            <c:chart xmlns:c="http://schemas.openxmlformats.org/drawingml/2006/chart" xmlns:r="http://schemas.openxmlformats.org/officeDocument/2006/relationships" r:id="rId3"/>
          </a:graphicData>
        </a:graphic>
      </p:graphicFrame>
      <p:sp>
        <p:nvSpPr>
          <p:cNvPr id="52" name="Rectangle 51">
            <a:extLst>
              <a:ext uri="{FF2B5EF4-FFF2-40B4-BE49-F238E27FC236}">
                <a16:creationId xmlns:a16="http://schemas.microsoft.com/office/drawing/2014/main" xmlns="" id="{4AB345F4-BB1A-2743-9389-AD43052F1040}"/>
              </a:ext>
            </a:extLst>
          </p:cNvPr>
          <p:cNvSpPr/>
          <p:nvPr/>
        </p:nvSpPr>
        <p:spPr>
          <a:xfrm>
            <a:off x="6197415" y="1190182"/>
            <a:ext cx="5521571" cy="5020118"/>
          </a:xfrm>
          <a:prstGeom prst="rect">
            <a:avLst/>
          </a:prstGeom>
          <a:solidFill>
            <a:schemeClr val="bg1"/>
          </a:solidFill>
          <a:ln w="38100">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51" name="Chart 50">
            <a:extLst>
              <a:ext uri="{FF2B5EF4-FFF2-40B4-BE49-F238E27FC236}">
                <a16:creationId xmlns:a16="http://schemas.microsoft.com/office/drawing/2014/main" xmlns="" id="{D05334F8-4CEA-6A40-8075-101DDCC03910}"/>
              </a:ext>
            </a:extLst>
          </p:cNvPr>
          <p:cNvGraphicFramePr/>
          <p:nvPr>
            <p:extLst>
              <p:ext uri="{D42A27DB-BD31-4B8C-83A1-F6EECF244321}">
                <p14:modId xmlns:p14="http://schemas.microsoft.com/office/powerpoint/2010/main" xmlns="" val="504895256"/>
              </p:ext>
            </p:extLst>
          </p:nvPr>
        </p:nvGraphicFramePr>
        <p:xfrm>
          <a:off x="6224588" y="1190181"/>
          <a:ext cx="5505594" cy="5020114"/>
        </p:xfrm>
        <a:graphic>
          <a:graphicData uri="http://schemas.openxmlformats.org/drawingml/2006/chart">
            <c:chart xmlns:c="http://schemas.openxmlformats.org/drawingml/2006/chart" xmlns:r="http://schemas.openxmlformats.org/officeDocument/2006/relationships" r:id="rId4"/>
          </a:graphicData>
        </a:graphic>
      </p:graphicFrame>
      <p:sp>
        <p:nvSpPr>
          <p:cNvPr id="55" name="TextBox 54">
            <a:extLst>
              <a:ext uri="{FF2B5EF4-FFF2-40B4-BE49-F238E27FC236}">
                <a16:creationId xmlns:a16="http://schemas.microsoft.com/office/drawing/2014/main" xmlns="" id="{EA1E14AC-BED0-8E43-95BF-AC15EDA48BBF}"/>
              </a:ext>
            </a:extLst>
          </p:cNvPr>
          <p:cNvSpPr txBox="1"/>
          <p:nvPr/>
        </p:nvSpPr>
        <p:spPr>
          <a:xfrm>
            <a:off x="9050320" y="1300763"/>
            <a:ext cx="963827" cy="276999"/>
          </a:xfrm>
          <a:prstGeom prst="rect">
            <a:avLst/>
          </a:prstGeom>
          <a:noFill/>
        </p:spPr>
        <p:txBody>
          <a:bodyPr wrap="square" rtlCol="0">
            <a:spAutoFit/>
          </a:bodyPr>
          <a:lstStyle/>
          <a:p>
            <a:r>
              <a:rPr lang="en-US" sz="1200" b="1" dirty="0">
                <a:solidFill>
                  <a:srgbClr val="585858"/>
                </a:solidFill>
                <a:latin typeface="Arial"/>
                <a:cs typeface="Arial"/>
              </a:rPr>
              <a:t>% Yes</a:t>
            </a:r>
          </a:p>
        </p:txBody>
      </p:sp>
      <p:sp>
        <p:nvSpPr>
          <p:cNvPr id="57" name="TextBox 56">
            <a:extLst>
              <a:ext uri="{FF2B5EF4-FFF2-40B4-BE49-F238E27FC236}">
                <a16:creationId xmlns:a16="http://schemas.microsoft.com/office/drawing/2014/main" xmlns="" id="{3EF53EDD-FBDA-444C-B53B-AA3C9F4D23EA}"/>
              </a:ext>
            </a:extLst>
          </p:cNvPr>
          <p:cNvSpPr txBox="1"/>
          <p:nvPr/>
        </p:nvSpPr>
        <p:spPr>
          <a:xfrm>
            <a:off x="207341" y="251279"/>
            <a:ext cx="11679860" cy="646331"/>
          </a:xfrm>
          <a:prstGeom prst="rect">
            <a:avLst/>
          </a:prstGeom>
          <a:noFill/>
        </p:spPr>
        <p:txBody>
          <a:bodyPr wrap="square" rtlCol="0">
            <a:spAutoFit/>
          </a:bodyPr>
          <a:lstStyle/>
          <a:p>
            <a:pPr>
              <a:spcAft>
                <a:spcPts val="400"/>
              </a:spcAft>
            </a:pPr>
            <a:r>
              <a:rPr lang="en-US" sz="1200" dirty="0">
                <a:solidFill>
                  <a:schemeClr val="tx1">
                    <a:lumMod val="50000"/>
                    <a:lumOff val="50000"/>
                  </a:schemeClr>
                </a:solidFill>
                <a:latin typeface="Arial"/>
                <a:cs typeface="Arial"/>
              </a:rPr>
              <a:t> </a:t>
            </a:r>
            <a:r>
              <a:rPr lang="en-US" dirty="0">
                <a:solidFill>
                  <a:srgbClr val="249CD8"/>
                </a:solidFill>
                <a:latin typeface="Arial"/>
                <a:cs typeface="Arial"/>
              </a:rPr>
              <a:t>Virtually all (95%) respondents think that the government should come up with new ways to reduce the harm caused by smoking cigarettes.  This is consistent across the key demographic groups.</a:t>
            </a:r>
          </a:p>
        </p:txBody>
      </p:sp>
      <p:sp>
        <p:nvSpPr>
          <p:cNvPr id="53" name="TextBox 1">
            <a:extLst>
              <a:ext uri="{FF2B5EF4-FFF2-40B4-BE49-F238E27FC236}">
                <a16:creationId xmlns:a16="http://schemas.microsoft.com/office/drawing/2014/main" xmlns="" id="{435CD68A-6697-2F40-92DE-9E62871933A2}"/>
              </a:ext>
            </a:extLst>
          </p:cNvPr>
          <p:cNvSpPr txBox="1"/>
          <p:nvPr/>
        </p:nvSpPr>
        <p:spPr>
          <a:xfrm>
            <a:off x="1248094" y="2232661"/>
            <a:ext cx="548636" cy="277007"/>
          </a:xfrm>
          <a:prstGeom prst="rect">
            <a:avLst/>
          </a:prstGeom>
          <a:noFill/>
          <a:ln>
            <a:solidFill>
              <a:srgbClr val="FF0000"/>
            </a:solid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b="1" dirty="0">
                <a:solidFill>
                  <a:schemeClr val="tx1">
                    <a:lumMod val="65000"/>
                    <a:lumOff val="35000"/>
                  </a:schemeClr>
                </a:solidFill>
                <a:latin typeface="Arial"/>
                <a:cs typeface="Arial"/>
              </a:rPr>
              <a:t>95%</a:t>
            </a:r>
          </a:p>
        </p:txBody>
      </p:sp>
      <p:sp>
        <p:nvSpPr>
          <p:cNvPr id="58" name="TextBox 1">
            <a:extLst>
              <a:ext uri="{FF2B5EF4-FFF2-40B4-BE49-F238E27FC236}">
                <a16:creationId xmlns:a16="http://schemas.microsoft.com/office/drawing/2014/main" xmlns="" id="{CFAFA0C7-CB6E-664D-AF1A-9BFD3F492401}"/>
              </a:ext>
            </a:extLst>
          </p:cNvPr>
          <p:cNvSpPr txBox="1"/>
          <p:nvPr/>
        </p:nvSpPr>
        <p:spPr>
          <a:xfrm>
            <a:off x="2933954" y="4968549"/>
            <a:ext cx="548636" cy="277007"/>
          </a:xfrm>
          <a:prstGeom prst="rect">
            <a:avLst/>
          </a:prstGeom>
          <a:noFill/>
          <a:ln>
            <a:solidFill>
              <a:srgbClr val="FF0000"/>
            </a:solid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b="1" dirty="0">
                <a:solidFill>
                  <a:schemeClr val="tx1">
                    <a:lumMod val="65000"/>
                    <a:lumOff val="35000"/>
                  </a:schemeClr>
                </a:solidFill>
                <a:latin typeface="Arial"/>
                <a:cs typeface="Arial"/>
              </a:rPr>
              <a:t>3%</a:t>
            </a:r>
          </a:p>
        </p:txBody>
      </p:sp>
      <p:sp>
        <p:nvSpPr>
          <p:cNvPr id="60" name="TextBox 1">
            <a:extLst>
              <a:ext uri="{FF2B5EF4-FFF2-40B4-BE49-F238E27FC236}">
                <a16:creationId xmlns:a16="http://schemas.microsoft.com/office/drawing/2014/main" xmlns="" id="{8F5E99DE-A991-3949-AA17-B173A91F35AA}"/>
              </a:ext>
            </a:extLst>
          </p:cNvPr>
          <p:cNvSpPr txBox="1"/>
          <p:nvPr/>
        </p:nvSpPr>
        <p:spPr>
          <a:xfrm>
            <a:off x="2861912" y="1883935"/>
            <a:ext cx="548636" cy="277007"/>
          </a:xfrm>
          <a:prstGeom prst="rect">
            <a:avLst/>
          </a:prstGeom>
          <a:noFill/>
          <a:ln>
            <a:solidFill>
              <a:srgbClr val="FF0000"/>
            </a:solid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b="1" dirty="0">
                <a:solidFill>
                  <a:schemeClr val="tx1">
                    <a:lumMod val="65000"/>
                    <a:lumOff val="35000"/>
                  </a:schemeClr>
                </a:solidFill>
                <a:latin typeface="Arial"/>
                <a:cs typeface="Arial"/>
              </a:rPr>
              <a:t>Total</a:t>
            </a:r>
          </a:p>
        </p:txBody>
      </p:sp>
    </p:spTree>
    <p:extLst>
      <p:ext uri="{BB962C8B-B14F-4D97-AF65-F5344CB8AC3E}">
        <p14:creationId xmlns:p14="http://schemas.microsoft.com/office/powerpoint/2010/main" xmlns="" val="26033341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xmlns="" id="{A1BCE426-91A7-8748-A6C9-E02B4D8D82C4}"/>
              </a:ext>
            </a:extLst>
          </p:cNvPr>
          <p:cNvSpPr/>
          <p:nvPr/>
        </p:nvSpPr>
        <p:spPr>
          <a:xfrm>
            <a:off x="316547" y="1115546"/>
            <a:ext cx="11555730" cy="3970318"/>
          </a:xfrm>
          <a:prstGeom prst="rect">
            <a:avLst/>
          </a:prstGeom>
        </p:spPr>
        <p:txBody>
          <a:bodyPr wrap="square">
            <a:spAutoFit/>
          </a:bodyPr>
          <a:lstStyle/>
          <a:p>
            <a:r>
              <a:rPr lang="en-US" b="1" dirty="0">
                <a:solidFill>
                  <a:schemeClr val="tx1">
                    <a:lumMod val="65000"/>
                    <a:lumOff val="35000"/>
                  </a:schemeClr>
                </a:solidFill>
                <a:latin typeface="Arial" panose="020B0604020202020204" pitchFamily="34" charset="0"/>
                <a:cs typeface="Arial" panose="020B0604020202020204" pitchFamily="34" charset="0"/>
              </a:rPr>
              <a:t>The following information was provided to respondents early in survey:</a:t>
            </a:r>
          </a:p>
          <a:p>
            <a:endParaRPr lang="en-US" dirty="0">
              <a:solidFill>
                <a:schemeClr val="tx1">
                  <a:lumMod val="65000"/>
                  <a:lumOff val="35000"/>
                </a:schemeClr>
              </a:solidFill>
              <a:latin typeface="Arial" panose="020B0604020202020204" pitchFamily="34" charset="0"/>
              <a:cs typeface="Arial" panose="020B0604020202020204" pitchFamily="34" charset="0"/>
            </a:endParaRPr>
          </a:p>
          <a:p>
            <a:r>
              <a:rPr lang="en-US" i="1" dirty="0">
                <a:solidFill>
                  <a:schemeClr val="tx1">
                    <a:lumMod val="65000"/>
                    <a:lumOff val="35000"/>
                  </a:schemeClr>
                </a:solidFill>
              </a:rPr>
              <a:t>“As you may or may not know, cigarettes burn tobacco to produce smoke, providing smokers with tobacco flavor and nicotine. Burning tobacco also produces thousands of other chemicals. Experts agree that the chemicals created by burning tobacco are the main cause of smoking-related diseases like lung cancer, heart disease, and emphysema. </a:t>
            </a:r>
          </a:p>
          <a:p>
            <a:r>
              <a:rPr lang="en-US" i="1" dirty="0">
                <a:solidFill>
                  <a:schemeClr val="tx1">
                    <a:lumMod val="65000"/>
                    <a:lumOff val="35000"/>
                  </a:schemeClr>
                </a:solidFill>
              </a:rPr>
              <a:t> </a:t>
            </a:r>
          </a:p>
          <a:p>
            <a:r>
              <a:rPr lang="en-US" i="1" dirty="0">
                <a:solidFill>
                  <a:schemeClr val="tx1">
                    <a:lumMod val="65000"/>
                    <a:lumOff val="35000"/>
                  </a:schemeClr>
                </a:solidFill>
              </a:rPr>
              <a:t>Products like e-cigarettes, vape, or heated tobacco products do not burn tobacco. They use heat to create a vapor that provides nicotine and flavor. Because there is no burning, the vapor contains fewer harmful chemicals. Many experts believe these “smoke-free” products are better alternatives to cigarettes for people who would otherwise continue to smoke.”</a:t>
            </a:r>
          </a:p>
          <a:p>
            <a:endParaRPr lang="en-US" i="1" dirty="0">
              <a:solidFill>
                <a:schemeClr val="tx1">
                  <a:lumMod val="65000"/>
                  <a:lumOff val="35000"/>
                </a:schemeClr>
              </a:solidFill>
              <a:effectLst/>
              <a:latin typeface="Arial" panose="020B0604020202020204" pitchFamily="34" charset="0"/>
              <a:cs typeface="Arial" panose="020B0604020202020204" pitchFamily="34" charset="0"/>
            </a:endParaRPr>
          </a:p>
          <a:p>
            <a:endParaRPr lang="en-US" b="1" dirty="0">
              <a:solidFill>
                <a:schemeClr val="tx1">
                  <a:lumMod val="65000"/>
                  <a:lumOff val="35000"/>
                </a:schemeClr>
              </a:solidFill>
              <a:latin typeface="Arial" panose="020B0604020202020204" pitchFamily="34" charset="0"/>
              <a:cs typeface="Arial" panose="020B0604020202020204" pitchFamily="34" charset="0"/>
            </a:endParaRPr>
          </a:p>
          <a:p>
            <a:pPr algn="ctr"/>
            <a:r>
              <a:rPr lang="en-US" b="1" dirty="0">
                <a:solidFill>
                  <a:schemeClr val="tx1">
                    <a:lumMod val="65000"/>
                    <a:lumOff val="35000"/>
                  </a:schemeClr>
                </a:solidFill>
                <a:latin typeface="Arial" panose="020B0604020202020204" pitchFamily="34" charset="0"/>
                <a:cs typeface="Arial" panose="020B0604020202020204" pitchFamily="34" charset="0"/>
              </a:rPr>
              <a:t>All findings presented in the remainder of this report come from questions </a:t>
            </a:r>
          </a:p>
          <a:p>
            <a:pPr algn="ctr"/>
            <a:r>
              <a:rPr lang="en-US" b="1" dirty="0">
                <a:solidFill>
                  <a:schemeClr val="tx1">
                    <a:lumMod val="65000"/>
                    <a:lumOff val="35000"/>
                  </a:schemeClr>
                </a:solidFill>
                <a:latin typeface="Arial" panose="020B0604020202020204" pitchFamily="34" charset="0"/>
                <a:cs typeface="Arial" panose="020B0604020202020204" pitchFamily="34" charset="0"/>
              </a:rPr>
              <a:t>that were asked </a:t>
            </a:r>
            <a:r>
              <a:rPr lang="en-US" b="1" i="1" dirty="0">
                <a:solidFill>
                  <a:schemeClr val="tx1">
                    <a:lumMod val="65000"/>
                    <a:lumOff val="35000"/>
                  </a:schemeClr>
                </a:solidFill>
                <a:latin typeface="Arial" panose="020B0604020202020204" pitchFamily="34" charset="0"/>
                <a:cs typeface="Arial" panose="020B0604020202020204" pitchFamily="34" charset="0"/>
              </a:rPr>
              <a:t>after</a:t>
            </a:r>
            <a:r>
              <a:rPr lang="en-US" b="1" dirty="0">
                <a:solidFill>
                  <a:schemeClr val="tx1">
                    <a:lumMod val="65000"/>
                    <a:lumOff val="35000"/>
                  </a:schemeClr>
                </a:solidFill>
                <a:latin typeface="Arial" panose="020B0604020202020204" pitchFamily="34" charset="0"/>
                <a:cs typeface="Arial" panose="020B0604020202020204" pitchFamily="34" charset="0"/>
              </a:rPr>
              <a:t> this information was provided to respondents.</a:t>
            </a:r>
          </a:p>
        </p:txBody>
      </p:sp>
      <p:sp>
        <p:nvSpPr>
          <p:cNvPr id="3" name="TextBox 2">
            <a:extLst>
              <a:ext uri="{FF2B5EF4-FFF2-40B4-BE49-F238E27FC236}">
                <a16:creationId xmlns:a16="http://schemas.microsoft.com/office/drawing/2014/main" xmlns="" id="{006C5AFB-9306-1241-A876-2FBA59B6D989}"/>
              </a:ext>
            </a:extLst>
          </p:cNvPr>
          <p:cNvSpPr txBox="1"/>
          <p:nvPr/>
        </p:nvSpPr>
        <p:spPr>
          <a:xfrm>
            <a:off x="316547" y="399802"/>
            <a:ext cx="11555730" cy="369332"/>
          </a:xfrm>
          <a:prstGeom prst="rect">
            <a:avLst/>
          </a:prstGeom>
          <a:noFill/>
        </p:spPr>
        <p:txBody>
          <a:bodyPr wrap="square" rtlCol="0">
            <a:spAutoFit/>
          </a:bodyPr>
          <a:lstStyle/>
          <a:p>
            <a:pPr algn="ctr">
              <a:spcAft>
                <a:spcPts val="400"/>
              </a:spcAft>
            </a:pPr>
            <a:r>
              <a:rPr lang="en-US" sz="1200" dirty="0">
                <a:solidFill>
                  <a:schemeClr val="tx1">
                    <a:lumMod val="50000"/>
                    <a:lumOff val="50000"/>
                  </a:schemeClr>
                </a:solidFill>
                <a:latin typeface="Arial"/>
                <a:cs typeface="Arial"/>
              </a:rPr>
              <a:t> </a:t>
            </a:r>
            <a:r>
              <a:rPr lang="en-US" dirty="0">
                <a:solidFill>
                  <a:srgbClr val="249CD8"/>
                </a:solidFill>
                <a:latin typeface="Arial"/>
                <a:cs typeface="Arial"/>
              </a:rPr>
              <a:t>Methodological Note: Smoke-free Product Information Communicated to Survey Participants</a:t>
            </a:r>
          </a:p>
        </p:txBody>
      </p:sp>
    </p:spTree>
    <p:extLst>
      <p:ext uri="{BB962C8B-B14F-4D97-AF65-F5344CB8AC3E}">
        <p14:creationId xmlns:p14="http://schemas.microsoft.com/office/powerpoint/2010/main" xmlns="" val="21142147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483992" y="1190182"/>
            <a:ext cx="5521571"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3" name="Group 62"/>
          <p:cNvGrpSpPr/>
          <p:nvPr/>
        </p:nvGrpSpPr>
        <p:grpSpPr>
          <a:xfrm>
            <a:off x="-202664" y="-228600"/>
            <a:ext cx="12604810" cy="7365904"/>
            <a:chOff x="-202664" y="-228600"/>
            <a:chExt cx="12604810" cy="7365904"/>
          </a:xfrm>
        </p:grpSpPr>
        <p:grpSp>
          <p:nvGrpSpPr>
            <p:cNvPr id="64" name="Group 63"/>
            <p:cNvGrpSpPr/>
            <p:nvPr/>
          </p:nvGrpSpPr>
          <p:grpSpPr>
            <a:xfrm>
              <a:off x="-202664" y="1190183"/>
              <a:ext cx="162177" cy="5020117"/>
              <a:chOff x="552198" y="1190183"/>
              <a:chExt cx="162177" cy="5020117"/>
            </a:xfrm>
          </p:grpSpPr>
          <p:cxnSp>
            <p:nvCxnSpPr>
              <p:cNvPr id="98" name="Straight Connector 9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9" name="Group 98"/>
              <p:cNvGrpSpPr/>
              <p:nvPr/>
            </p:nvGrpSpPr>
            <p:grpSpPr>
              <a:xfrm>
                <a:off x="552198" y="2736850"/>
                <a:ext cx="162177" cy="193675"/>
                <a:chOff x="552198" y="2736850"/>
                <a:chExt cx="162177" cy="193675"/>
              </a:xfrm>
            </p:grpSpPr>
            <p:cxnSp>
              <p:nvCxnSpPr>
                <p:cNvPr id="104" name="Straight Connector 10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5" name="Straight Connector 10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00" name="Group 99"/>
              <p:cNvGrpSpPr/>
              <p:nvPr/>
            </p:nvGrpSpPr>
            <p:grpSpPr>
              <a:xfrm>
                <a:off x="552198" y="4473575"/>
                <a:ext cx="162177" cy="193675"/>
                <a:chOff x="552198" y="2736850"/>
                <a:chExt cx="162177" cy="193675"/>
              </a:xfrm>
            </p:grpSpPr>
            <p:cxnSp>
              <p:nvCxnSpPr>
                <p:cNvPr id="102" name="Straight Connector 10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01" name="Straight Connector 10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5" name="Group 64"/>
            <p:cNvGrpSpPr/>
            <p:nvPr/>
          </p:nvGrpSpPr>
          <p:grpSpPr>
            <a:xfrm>
              <a:off x="12239969" y="1190183"/>
              <a:ext cx="162177" cy="5020117"/>
              <a:chOff x="552198" y="1190183"/>
              <a:chExt cx="162177" cy="5020117"/>
            </a:xfrm>
          </p:grpSpPr>
          <p:cxnSp>
            <p:nvCxnSpPr>
              <p:cNvPr id="90" name="Straight Connector 8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1" name="Group 90"/>
              <p:cNvGrpSpPr/>
              <p:nvPr/>
            </p:nvGrpSpPr>
            <p:grpSpPr>
              <a:xfrm>
                <a:off x="552198" y="2736850"/>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2" name="Group 91"/>
              <p:cNvGrpSpPr/>
              <p:nvPr/>
            </p:nvGrpSpPr>
            <p:grpSpPr>
              <a:xfrm>
                <a:off x="552198" y="4473575"/>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3" name="Straight Connector 9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a:off x="483994" y="6975126"/>
              <a:ext cx="11220839" cy="162178"/>
              <a:chOff x="483994" y="6975126"/>
              <a:chExt cx="11220839" cy="162178"/>
            </a:xfrm>
          </p:grpSpPr>
          <p:cxnSp>
            <p:nvCxnSpPr>
              <p:cNvPr id="79" name="Straight Connector 7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0" name="Group 79"/>
              <p:cNvGrpSpPr/>
              <p:nvPr/>
            </p:nvGrpSpPr>
            <p:grpSpPr>
              <a:xfrm rot="16200000">
                <a:off x="3170231" y="6959377"/>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1" name="Group 80"/>
              <p:cNvGrpSpPr/>
              <p:nvPr/>
            </p:nvGrpSpPr>
            <p:grpSpPr>
              <a:xfrm rot="16200000">
                <a:off x="6021313" y="6959377"/>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2" name="Straight Connector 8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3" name="Group 82"/>
              <p:cNvGrpSpPr/>
              <p:nvPr/>
            </p:nvGrpSpPr>
            <p:grpSpPr>
              <a:xfrm rot="16200000">
                <a:off x="8872394" y="6959377"/>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7" name="Group 66"/>
            <p:cNvGrpSpPr/>
            <p:nvPr/>
          </p:nvGrpSpPr>
          <p:grpSpPr>
            <a:xfrm>
              <a:off x="483994" y="-228600"/>
              <a:ext cx="11220839" cy="162178"/>
              <a:chOff x="483994" y="6975126"/>
              <a:chExt cx="11220839" cy="162178"/>
            </a:xfrm>
          </p:grpSpPr>
          <p:cxnSp>
            <p:nvCxnSpPr>
              <p:cNvPr id="68" name="Straight Connector 6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9" name="Group 68"/>
              <p:cNvGrpSpPr/>
              <p:nvPr/>
            </p:nvGrpSpPr>
            <p:grpSpPr>
              <a:xfrm rot="16200000">
                <a:off x="3170231" y="6959377"/>
                <a:ext cx="162177" cy="193675"/>
                <a:chOff x="552198" y="2736850"/>
                <a:chExt cx="162177" cy="193675"/>
              </a:xfrm>
            </p:grpSpPr>
            <p:cxnSp>
              <p:nvCxnSpPr>
                <p:cNvPr id="77" name="Straight Connector 7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0" name="Group 69"/>
              <p:cNvGrpSpPr/>
              <p:nvPr/>
            </p:nvGrpSpPr>
            <p:grpSpPr>
              <a:xfrm rot="16200000">
                <a:off x="6021313" y="6959377"/>
                <a:ext cx="162177" cy="193675"/>
                <a:chOff x="552198" y="2736850"/>
                <a:chExt cx="162177" cy="193675"/>
              </a:xfrm>
            </p:grpSpPr>
            <p:cxnSp>
              <p:nvCxnSpPr>
                <p:cNvPr id="75" name="Straight Connector 7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1" name="Straight Connector 7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2" name="Group 71"/>
              <p:cNvGrpSpPr/>
              <p:nvPr/>
            </p:nvGrpSpPr>
            <p:grpSpPr>
              <a:xfrm rot="16200000">
                <a:off x="8872394" y="6959377"/>
                <a:ext cx="162177" cy="193675"/>
                <a:chOff x="552198" y="2736850"/>
                <a:chExt cx="162177" cy="193675"/>
              </a:xfrm>
            </p:grpSpPr>
            <p:cxnSp>
              <p:nvCxnSpPr>
                <p:cNvPr id="73" name="Straight Connector 7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sp>
        <p:nvSpPr>
          <p:cNvPr id="59" name="TextBox 58">
            <a:extLst>
              <a:ext uri="{FF2B5EF4-FFF2-40B4-BE49-F238E27FC236}">
                <a16:creationId xmlns:a16="http://schemas.microsoft.com/office/drawing/2014/main" xmlns="" id="{7E9587A8-2D99-1A40-B340-67AD2B134A29}"/>
              </a:ext>
            </a:extLst>
          </p:cNvPr>
          <p:cNvSpPr txBox="1"/>
          <p:nvPr/>
        </p:nvSpPr>
        <p:spPr>
          <a:xfrm>
            <a:off x="483002" y="5965557"/>
            <a:ext cx="4253473" cy="261610"/>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Total Sample, n=2,000</a:t>
            </a:r>
          </a:p>
        </p:txBody>
      </p:sp>
      <p:sp>
        <p:nvSpPr>
          <p:cNvPr id="52" name="Rectangle 51">
            <a:extLst>
              <a:ext uri="{FF2B5EF4-FFF2-40B4-BE49-F238E27FC236}">
                <a16:creationId xmlns:a16="http://schemas.microsoft.com/office/drawing/2014/main" xmlns="" id="{4AB345F4-BB1A-2743-9389-AD43052F1040}"/>
              </a:ext>
            </a:extLst>
          </p:cNvPr>
          <p:cNvSpPr/>
          <p:nvPr/>
        </p:nvSpPr>
        <p:spPr>
          <a:xfrm>
            <a:off x="6197415" y="1190182"/>
            <a:ext cx="5521571" cy="5020118"/>
          </a:xfrm>
          <a:prstGeom prst="rect">
            <a:avLst/>
          </a:prstGeom>
          <a:solidFill>
            <a:schemeClr val="bg1"/>
          </a:solidFill>
          <a:ln w="38100">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xmlns="" id="{6C496CBC-9DAC-3644-A097-889788E885B4}"/>
              </a:ext>
            </a:extLst>
          </p:cNvPr>
          <p:cNvSpPr/>
          <p:nvPr/>
        </p:nvSpPr>
        <p:spPr>
          <a:xfrm>
            <a:off x="1239954" y="4048932"/>
            <a:ext cx="502920" cy="320040"/>
          </a:xfrm>
          <a:prstGeom prst="rect">
            <a:avLst/>
          </a:prstGeom>
          <a:noFill/>
          <a:ln w="28575">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aphicFrame>
        <p:nvGraphicFramePr>
          <p:cNvPr id="51" name="Chart 50">
            <a:extLst>
              <a:ext uri="{FF2B5EF4-FFF2-40B4-BE49-F238E27FC236}">
                <a16:creationId xmlns:a16="http://schemas.microsoft.com/office/drawing/2014/main" xmlns="" id="{D05334F8-4CEA-6A40-8075-101DDCC03910}"/>
              </a:ext>
            </a:extLst>
          </p:cNvPr>
          <p:cNvGraphicFramePr/>
          <p:nvPr>
            <p:extLst>
              <p:ext uri="{D42A27DB-BD31-4B8C-83A1-F6EECF244321}">
                <p14:modId xmlns:p14="http://schemas.microsoft.com/office/powerpoint/2010/main" xmlns="" val="1196533568"/>
              </p:ext>
            </p:extLst>
          </p:nvPr>
        </p:nvGraphicFramePr>
        <p:xfrm>
          <a:off x="6224588" y="1190181"/>
          <a:ext cx="5505594" cy="5020114"/>
        </p:xfrm>
        <a:graphic>
          <a:graphicData uri="http://schemas.openxmlformats.org/drawingml/2006/chart">
            <c:chart xmlns:c="http://schemas.openxmlformats.org/drawingml/2006/chart" xmlns:r="http://schemas.openxmlformats.org/officeDocument/2006/relationships" r:id="rId3"/>
          </a:graphicData>
        </a:graphic>
      </p:graphicFrame>
      <p:sp>
        <p:nvSpPr>
          <p:cNvPr id="55" name="TextBox 54">
            <a:extLst>
              <a:ext uri="{FF2B5EF4-FFF2-40B4-BE49-F238E27FC236}">
                <a16:creationId xmlns:a16="http://schemas.microsoft.com/office/drawing/2014/main" xmlns="" id="{EA1E14AC-BED0-8E43-95BF-AC15EDA48BBF}"/>
              </a:ext>
            </a:extLst>
          </p:cNvPr>
          <p:cNvSpPr txBox="1"/>
          <p:nvPr/>
        </p:nvSpPr>
        <p:spPr>
          <a:xfrm>
            <a:off x="9050320" y="1300763"/>
            <a:ext cx="963827" cy="276999"/>
          </a:xfrm>
          <a:prstGeom prst="rect">
            <a:avLst/>
          </a:prstGeom>
          <a:noFill/>
        </p:spPr>
        <p:txBody>
          <a:bodyPr wrap="square" rtlCol="0">
            <a:spAutoFit/>
          </a:bodyPr>
          <a:lstStyle/>
          <a:p>
            <a:r>
              <a:rPr lang="en-US" sz="1200" b="1" dirty="0">
                <a:solidFill>
                  <a:srgbClr val="585858"/>
                </a:solidFill>
                <a:latin typeface="Arial"/>
                <a:cs typeface="Arial"/>
              </a:rPr>
              <a:t>% Yes</a:t>
            </a:r>
          </a:p>
        </p:txBody>
      </p:sp>
      <p:graphicFrame>
        <p:nvGraphicFramePr>
          <p:cNvPr id="53" name="Chart 52">
            <a:extLst>
              <a:ext uri="{FF2B5EF4-FFF2-40B4-BE49-F238E27FC236}">
                <a16:creationId xmlns:a16="http://schemas.microsoft.com/office/drawing/2014/main" xmlns="" id="{9FFFD04E-6873-8644-BB98-6A82CDE8B75D}"/>
              </a:ext>
            </a:extLst>
          </p:cNvPr>
          <p:cNvGraphicFramePr/>
          <p:nvPr>
            <p:extLst>
              <p:ext uri="{D42A27DB-BD31-4B8C-83A1-F6EECF244321}">
                <p14:modId xmlns:p14="http://schemas.microsoft.com/office/powerpoint/2010/main" xmlns="" val="2099454846"/>
              </p:ext>
            </p:extLst>
          </p:nvPr>
        </p:nvGraphicFramePr>
        <p:xfrm>
          <a:off x="493589" y="1190182"/>
          <a:ext cx="5493261" cy="4577327"/>
        </p:xfrm>
        <a:graphic>
          <a:graphicData uri="http://schemas.openxmlformats.org/drawingml/2006/chart">
            <c:chart xmlns:c="http://schemas.openxmlformats.org/drawingml/2006/chart" xmlns:r="http://schemas.openxmlformats.org/officeDocument/2006/relationships" r:id="rId4"/>
          </a:graphicData>
        </a:graphic>
      </p:graphicFrame>
      <p:sp>
        <p:nvSpPr>
          <p:cNvPr id="57" name="TextBox 56">
            <a:extLst>
              <a:ext uri="{FF2B5EF4-FFF2-40B4-BE49-F238E27FC236}">
                <a16:creationId xmlns:a16="http://schemas.microsoft.com/office/drawing/2014/main" xmlns="" id="{3EF53EDD-FBDA-444C-B53B-AA3C9F4D23EA}"/>
              </a:ext>
            </a:extLst>
          </p:cNvPr>
          <p:cNvSpPr txBox="1"/>
          <p:nvPr/>
        </p:nvSpPr>
        <p:spPr>
          <a:xfrm>
            <a:off x="207341" y="263002"/>
            <a:ext cx="11679860" cy="646331"/>
          </a:xfrm>
          <a:prstGeom prst="rect">
            <a:avLst/>
          </a:prstGeom>
          <a:noFill/>
        </p:spPr>
        <p:txBody>
          <a:bodyPr wrap="square" rtlCol="0">
            <a:spAutoFit/>
          </a:bodyPr>
          <a:lstStyle/>
          <a:p>
            <a:pPr>
              <a:spcAft>
                <a:spcPts val="400"/>
              </a:spcAft>
            </a:pPr>
            <a:r>
              <a:rPr lang="en-US" dirty="0">
                <a:solidFill>
                  <a:srgbClr val="249CD8"/>
                </a:solidFill>
                <a:latin typeface="Arial"/>
                <a:cs typeface="Arial"/>
              </a:rPr>
              <a:t>Eight-in-ten (81%) respondents support the government removing the ban on e-cigarettes and heated tobacco products.  Support for removing the ban is high across the key demographic groups.</a:t>
            </a:r>
          </a:p>
        </p:txBody>
      </p:sp>
      <p:sp>
        <p:nvSpPr>
          <p:cNvPr id="60" name="TextBox 1">
            <a:extLst>
              <a:ext uri="{FF2B5EF4-FFF2-40B4-BE49-F238E27FC236}">
                <a16:creationId xmlns:a16="http://schemas.microsoft.com/office/drawing/2014/main" xmlns="" id="{65EAF59A-CD83-794D-9716-C5206DD845BE}"/>
              </a:ext>
            </a:extLst>
          </p:cNvPr>
          <p:cNvSpPr txBox="1"/>
          <p:nvPr/>
        </p:nvSpPr>
        <p:spPr>
          <a:xfrm>
            <a:off x="2861912" y="1883935"/>
            <a:ext cx="548636" cy="277007"/>
          </a:xfrm>
          <a:prstGeom prst="rect">
            <a:avLst/>
          </a:prstGeom>
          <a:noFill/>
          <a:ln>
            <a:solidFill>
              <a:srgbClr val="FF0000"/>
            </a:solid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b="1" dirty="0">
                <a:solidFill>
                  <a:schemeClr val="tx1">
                    <a:lumMod val="65000"/>
                    <a:lumOff val="35000"/>
                  </a:schemeClr>
                </a:solidFill>
                <a:latin typeface="Arial"/>
                <a:cs typeface="Arial"/>
              </a:rPr>
              <a:t>Total</a:t>
            </a:r>
          </a:p>
        </p:txBody>
      </p:sp>
    </p:spTree>
    <p:extLst>
      <p:ext uri="{BB962C8B-B14F-4D97-AF65-F5344CB8AC3E}">
        <p14:creationId xmlns:p14="http://schemas.microsoft.com/office/powerpoint/2010/main" xmlns="" val="39918990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483992" y="1190182"/>
            <a:ext cx="5521571"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3" name="Group 62"/>
          <p:cNvGrpSpPr/>
          <p:nvPr/>
        </p:nvGrpSpPr>
        <p:grpSpPr>
          <a:xfrm>
            <a:off x="-202664" y="-228600"/>
            <a:ext cx="12604810" cy="7365904"/>
            <a:chOff x="-202664" y="-228600"/>
            <a:chExt cx="12604810" cy="7365904"/>
          </a:xfrm>
        </p:grpSpPr>
        <p:grpSp>
          <p:nvGrpSpPr>
            <p:cNvPr id="64" name="Group 63"/>
            <p:cNvGrpSpPr/>
            <p:nvPr/>
          </p:nvGrpSpPr>
          <p:grpSpPr>
            <a:xfrm>
              <a:off x="-202664" y="1190183"/>
              <a:ext cx="162177" cy="5020117"/>
              <a:chOff x="552198" y="1190183"/>
              <a:chExt cx="162177" cy="5020117"/>
            </a:xfrm>
          </p:grpSpPr>
          <p:cxnSp>
            <p:nvCxnSpPr>
              <p:cNvPr id="98" name="Straight Connector 9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9" name="Group 98"/>
              <p:cNvGrpSpPr/>
              <p:nvPr/>
            </p:nvGrpSpPr>
            <p:grpSpPr>
              <a:xfrm>
                <a:off x="552198" y="2736850"/>
                <a:ext cx="162177" cy="193675"/>
                <a:chOff x="552198" y="2736850"/>
                <a:chExt cx="162177" cy="193675"/>
              </a:xfrm>
            </p:grpSpPr>
            <p:cxnSp>
              <p:nvCxnSpPr>
                <p:cNvPr id="104" name="Straight Connector 10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5" name="Straight Connector 10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00" name="Group 99"/>
              <p:cNvGrpSpPr/>
              <p:nvPr/>
            </p:nvGrpSpPr>
            <p:grpSpPr>
              <a:xfrm>
                <a:off x="552198" y="4473575"/>
                <a:ext cx="162177" cy="193675"/>
                <a:chOff x="552198" y="2736850"/>
                <a:chExt cx="162177" cy="193675"/>
              </a:xfrm>
            </p:grpSpPr>
            <p:cxnSp>
              <p:nvCxnSpPr>
                <p:cNvPr id="102" name="Straight Connector 10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01" name="Straight Connector 10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5" name="Group 64"/>
            <p:cNvGrpSpPr/>
            <p:nvPr/>
          </p:nvGrpSpPr>
          <p:grpSpPr>
            <a:xfrm>
              <a:off x="12239969" y="1190183"/>
              <a:ext cx="162177" cy="5020117"/>
              <a:chOff x="552198" y="1190183"/>
              <a:chExt cx="162177" cy="5020117"/>
            </a:xfrm>
          </p:grpSpPr>
          <p:cxnSp>
            <p:nvCxnSpPr>
              <p:cNvPr id="90" name="Straight Connector 8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1" name="Group 90"/>
              <p:cNvGrpSpPr/>
              <p:nvPr/>
            </p:nvGrpSpPr>
            <p:grpSpPr>
              <a:xfrm>
                <a:off x="552198" y="2736850"/>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2" name="Group 91"/>
              <p:cNvGrpSpPr/>
              <p:nvPr/>
            </p:nvGrpSpPr>
            <p:grpSpPr>
              <a:xfrm>
                <a:off x="552198" y="4473575"/>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3" name="Straight Connector 9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a:off x="483994" y="6975126"/>
              <a:ext cx="11220839" cy="162178"/>
              <a:chOff x="483994" y="6975126"/>
              <a:chExt cx="11220839" cy="162178"/>
            </a:xfrm>
          </p:grpSpPr>
          <p:cxnSp>
            <p:nvCxnSpPr>
              <p:cNvPr id="79" name="Straight Connector 7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0" name="Group 79"/>
              <p:cNvGrpSpPr/>
              <p:nvPr/>
            </p:nvGrpSpPr>
            <p:grpSpPr>
              <a:xfrm rot="16200000">
                <a:off x="3170231" y="6959377"/>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1" name="Group 80"/>
              <p:cNvGrpSpPr/>
              <p:nvPr/>
            </p:nvGrpSpPr>
            <p:grpSpPr>
              <a:xfrm rot="16200000">
                <a:off x="6021313" y="6959377"/>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2" name="Straight Connector 8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3" name="Group 82"/>
              <p:cNvGrpSpPr/>
              <p:nvPr/>
            </p:nvGrpSpPr>
            <p:grpSpPr>
              <a:xfrm rot="16200000">
                <a:off x="8872394" y="6959377"/>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7" name="Group 66"/>
            <p:cNvGrpSpPr/>
            <p:nvPr/>
          </p:nvGrpSpPr>
          <p:grpSpPr>
            <a:xfrm>
              <a:off x="483994" y="-228600"/>
              <a:ext cx="11220839" cy="162178"/>
              <a:chOff x="483994" y="6975126"/>
              <a:chExt cx="11220839" cy="162178"/>
            </a:xfrm>
          </p:grpSpPr>
          <p:cxnSp>
            <p:nvCxnSpPr>
              <p:cNvPr id="68" name="Straight Connector 6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9" name="Group 68"/>
              <p:cNvGrpSpPr/>
              <p:nvPr/>
            </p:nvGrpSpPr>
            <p:grpSpPr>
              <a:xfrm rot="16200000">
                <a:off x="3170231" y="6959377"/>
                <a:ext cx="162177" cy="193675"/>
                <a:chOff x="552198" y="2736850"/>
                <a:chExt cx="162177" cy="193675"/>
              </a:xfrm>
            </p:grpSpPr>
            <p:cxnSp>
              <p:nvCxnSpPr>
                <p:cNvPr id="77" name="Straight Connector 7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0" name="Group 69"/>
              <p:cNvGrpSpPr/>
              <p:nvPr/>
            </p:nvGrpSpPr>
            <p:grpSpPr>
              <a:xfrm rot="16200000">
                <a:off x="6021313" y="6959377"/>
                <a:ext cx="162177" cy="193675"/>
                <a:chOff x="552198" y="2736850"/>
                <a:chExt cx="162177" cy="193675"/>
              </a:xfrm>
            </p:grpSpPr>
            <p:cxnSp>
              <p:nvCxnSpPr>
                <p:cNvPr id="75" name="Straight Connector 7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1" name="Straight Connector 7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2" name="Group 71"/>
              <p:cNvGrpSpPr/>
              <p:nvPr/>
            </p:nvGrpSpPr>
            <p:grpSpPr>
              <a:xfrm rot="16200000">
                <a:off x="8872394" y="6959377"/>
                <a:ext cx="162177" cy="193675"/>
                <a:chOff x="552198" y="2736850"/>
                <a:chExt cx="162177" cy="193675"/>
              </a:xfrm>
            </p:grpSpPr>
            <p:cxnSp>
              <p:nvCxnSpPr>
                <p:cNvPr id="73" name="Straight Connector 7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sp>
        <p:nvSpPr>
          <p:cNvPr id="59" name="TextBox 58">
            <a:extLst>
              <a:ext uri="{FF2B5EF4-FFF2-40B4-BE49-F238E27FC236}">
                <a16:creationId xmlns:a16="http://schemas.microsoft.com/office/drawing/2014/main" xmlns="" id="{7E9587A8-2D99-1A40-B340-67AD2B134A29}"/>
              </a:ext>
            </a:extLst>
          </p:cNvPr>
          <p:cNvSpPr txBox="1"/>
          <p:nvPr/>
        </p:nvSpPr>
        <p:spPr>
          <a:xfrm>
            <a:off x="483002" y="5965557"/>
            <a:ext cx="4253473" cy="261610"/>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Total Sample, n=2,000</a:t>
            </a:r>
          </a:p>
        </p:txBody>
      </p:sp>
      <p:graphicFrame>
        <p:nvGraphicFramePr>
          <p:cNvPr id="56" name="Chart 55">
            <a:extLst>
              <a:ext uri="{FF2B5EF4-FFF2-40B4-BE49-F238E27FC236}">
                <a16:creationId xmlns:a16="http://schemas.microsoft.com/office/drawing/2014/main" xmlns="" id="{811C0FCC-7B78-6048-850D-B378ACD455D7}"/>
              </a:ext>
            </a:extLst>
          </p:cNvPr>
          <p:cNvGraphicFramePr/>
          <p:nvPr>
            <p:extLst>
              <p:ext uri="{D42A27DB-BD31-4B8C-83A1-F6EECF244321}">
                <p14:modId xmlns:p14="http://schemas.microsoft.com/office/powerpoint/2010/main" xmlns="" val="1076676815"/>
              </p:ext>
            </p:extLst>
          </p:nvPr>
        </p:nvGraphicFramePr>
        <p:xfrm>
          <a:off x="493589" y="1190182"/>
          <a:ext cx="5493261" cy="4577327"/>
        </p:xfrm>
        <a:graphic>
          <a:graphicData uri="http://schemas.openxmlformats.org/drawingml/2006/chart">
            <c:chart xmlns:c="http://schemas.openxmlformats.org/drawingml/2006/chart" xmlns:r="http://schemas.openxmlformats.org/officeDocument/2006/relationships" r:id="rId3"/>
          </a:graphicData>
        </a:graphic>
      </p:graphicFrame>
      <p:sp>
        <p:nvSpPr>
          <p:cNvPr id="52" name="Rectangle 51">
            <a:extLst>
              <a:ext uri="{FF2B5EF4-FFF2-40B4-BE49-F238E27FC236}">
                <a16:creationId xmlns:a16="http://schemas.microsoft.com/office/drawing/2014/main" xmlns="" id="{4AB345F4-BB1A-2743-9389-AD43052F1040}"/>
              </a:ext>
            </a:extLst>
          </p:cNvPr>
          <p:cNvSpPr/>
          <p:nvPr/>
        </p:nvSpPr>
        <p:spPr>
          <a:xfrm>
            <a:off x="6197415" y="1190182"/>
            <a:ext cx="5521571" cy="5020118"/>
          </a:xfrm>
          <a:prstGeom prst="rect">
            <a:avLst/>
          </a:prstGeom>
          <a:solidFill>
            <a:schemeClr val="bg1"/>
          </a:solidFill>
          <a:ln w="38100">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51" name="Chart 50">
            <a:extLst>
              <a:ext uri="{FF2B5EF4-FFF2-40B4-BE49-F238E27FC236}">
                <a16:creationId xmlns:a16="http://schemas.microsoft.com/office/drawing/2014/main" xmlns="" id="{D05334F8-4CEA-6A40-8075-101DDCC03910}"/>
              </a:ext>
            </a:extLst>
          </p:cNvPr>
          <p:cNvGraphicFramePr/>
          <p:nvPr>
            <p:extLst>
              <p:ext uri="{D42A27DB-BD31-4B8C-83A1-F6EECF244321}">
                <p14:modId xmlns:p14="http://schemas.microsoft.com/office/powerpoint/2010/main" xmlns="" val="816468759"/>
              </p:ext>
            </p:extLst>
          </p:nvPr>
        </p:nvGraphicFramePr>
        <p:xfrm>
          <a:off x="6224588" y="1190181"/>
          <a:ext cx="5505594" cy="5020114"/>
        </p:xfrm>
        <a:graphic>
          <a:graphicData uri="http://schemas.openxmlformats.org/drawingml/2006/chart">
            <c:chart xmlns:c="http://schemas.openxmlformats.org/drawingml/2006/chart" xmlns:r="http://schemas.openxmlformats.org/officeDocument/2006/relationships" r:id="rId4"/>
          </a:graphicData>
        </a:graphic>
      </p:graphicFrame>
      <p:sp>
        <p:nvSpPr>
          <p:cNvPr id="55" name="TextBox 54">
            <a:extLst>
              <a:ext uri="{FF2B5EF4-FFF2-40B4-BE49-F238E27FC236}">
                <a16:creationId xmlns:a16="http://schemas.microsoft.com/office/drawing/2014/main" xmlns="" id="{EA1E14AC-BED0-8E43-95BF-AC15EDA48BBF}"/>
              </a:ext>
            </a:extLst>
          </p:cNvPr>
          <p:cNvSpPr txBox="1"/>
          <p:nvPr/>
        </p:nvSpPr>
        <p:spPr>
          <a:xfrm>
            <a:off x="9050320" y="1300763"/>
            <a:ext cx="963827" cy="276999"/>
          </a:xfrm>
          <a:prstGeom prst="rect">
            <a:avLst/>
          </a:prstGeom>
          <a:noFill/>
        </p:spPr>
        <p:txBody>
          <a:bodyPr wrap="square" rtlCol="0">
            <a:spAutoFit/>
          </a:bodyPr>
          <a:lstStyle/>
          <a:p>
            <a:r>
              <a:rPr lang="en-US" sz="1200" b="1" dirty="0">
                <a:solidFill>
                  <a:srgbClr val="585858"/>
                </a:solidFill>
                <a:latin typeface="Arial"/>
                <a:cs typeface="Arial"/>
              </a:rPr>
              <a:t>% Yes</a:t>
            </a:r>
          </a:p>
        </p:txBody>
      </p:sp>
      <p:sp>
        <p:nvSpPr>
          <p:cNvPr id="57" name="TextBox 56">
            <a:extLst>
              <a:ext uri="{FF2B5EF4-FFF2-40B4-BE49-F238E27FC236}">
                <a16:creationId xmlns:a16="http://schemas.microsoft.com/office/drawing/2014/main" xmlns="" id="{3EF53EDD-FBDA-444C-B53B-AA3C9F4D23EA}"/>
              </a:ext>
            </a:extLst>
          </p:cNvPr>
          <p:cNvSpPr txBox="1"/>
          <p:nvPr/>
        </p:nvSpPr>
        <p:spPr>
          <a:xfrm>
            <a:off x="207341" y="8153"/>
            <a:ext cx="11679860" cy="923330"/>
          </a:xfrm>
          <a:prstGeom prst="rect">
            <a:avLst/>
          </a:prstGeom>
          <a:noFill/>
        </p:spPr>
        <p:txBody>
          <a:bodyPr wrap="square" rtlCol="0">
            <a:spAutoFit/>
          </a:bodyPr>
          <a:lstStyle/>
          <a:p>
            <a:pPr>
              <a:spcAft>
                <a:spcPts val="400"/>
              </a:spcAft>
            </a:pPr>
            <a:r>
              <a:rPr lang="en-US" dirty="0">
                <a:solidFill>
                  <a:srgbClr val="249CD8"/>
                </a:solidFill>
                <a:latin typeface="Arial"/>
                <a:cs typeface="Arial"/>
              </a:rPr>
              <a:t>Nearly nine-in-ten (87%) respondents believe alternative tobacco products should be just as accessible to adult smokers as regular cigarettes.  Support for making these products as accessible as regular cigarettes is high across the key demographic groups.</a:t>
            </a:r>
          </a:p>
        </p:txBody>
      </p:sp>
      <p:sp>
        <p:nvSpPr>
          <p:cNvPr id="53" name="TextBox 1">
            <a:extLst>
              <a:ext uri="{FF2B5EF4-FFF2-40B4-BE49-F238E27FC236}">
                <a16:creationId xmlns:a16="http://schemas.microsoft.com/office/drawing/2014/main" xmlns="" id="{296B90FC-40CA-A247-BA27-15F5E709D1E2}"/>
              </a:ext>
            </a:extLst>
          </p:cNvPr>
          <p:cNvSpPr txBox="1"/>
          <p:nvPr/>
        </p:nvSpPr>
        <p:spPr>
          <a:xfrm>
            <a:off x="1239129" y="2459843"/>
            <a:ext cx="548636" cy="277007"/>
          </a:xfrm>
          <a:prstGeom prst="rect">
            <a:avLst/>
          </a:prstGeom>
          <a:noFill/>
          <a:ln>
            <a:solidFill>
              <a:srgbClr val="FF0000"/>
            </a:solid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b="1" dirty="0">
                <a:solidFill>
                  <a:schemeClr val="tx1">
                    <a:lumMod val="65000"/>
                    <a:lumOff val="35000"/>
                  </a:schemeClr>
                </a:solidFill>
                <a:latin typeface="Arial"/>
                <a:cs typeface="Arial"/>
              </a:rPr>
              <a:t>87%</a:t>
            </a:r>
          </a:p>
        </p:txBody>
      </p:sp>
      <p:sp>
        <p:nvSpPr>
          <p:cNvPr id="58" name="TextBox 1">
            <a:extLst>
              <a:ext uri="{FF2B5EF4-FFF2-40B4-BE49-F238E27FC236}">
                <a16:creationId xmlns:a16="http://schemas.microsoft.com/office/drawing/2014/main" xmlns="" id="{FDB1B578-51ED-704A-B4F5-33F3206B654F}"/>
              </a:ext>
            </a:extLst>
          </p:cNvPr>
          <p:cNvSpPr txBox="1"/>
          <p:nvPr/>
        </p:nvSpPr>
        <p:spPr>
          <a:xfrm>
            <a:off x="2942919" y="4717917"/>
            <a:ext cx="548636" cy="277007"/>
          </a:xfrm>
          <a:prstGeom prst="rect">
            <a:avLst/>
          </a:prstGeom>
          <a:noFill/>
          <a:ln>
            <a:solidFill>
              <a:srgbClr val="FF0000"/>
            </a:solid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b="1" dirty="0">
                <a:solidFill>
                  <a:schemeClr val="tx1">
                    <a:lumMod val="65000"/>
                    <a:lumOff val="35000"/>
                  </a:schemeClr>
                </a:solidFill>
                <a:latin typeface="Arial"/>
                <a:cs typeface="Arial"/>
              </a:rPr>
              <a:t>11%</a:t>
            </a:r>
          </a:p>
        </p:txBody>
      </p:sp>
      <p:sp>
        <p:nvSpPr>
          <p:cNvPr id="60" name="TextBox 1">
            <a:extLst>
              <a:ext uri="{FF2B5EF4-FFF2-40B4-BE49-F238E27FC236}">
                <a16:creationId xmlns:a16="http://schemas.microsoft.com/office/drawing/2014/main" xmlns="" id="{57103039-2003-7440-98EA-FFACA2A4DCA1}"/>
              </a:ext>
            </a:extLst>
          </p:cNvPr>
          <p:cNvSpPr txBox="1"/>
          <p:nvPr/>
        </p:nvSpPr>
        <p:spPr>
          <a:xfrm>
            <a:off x="2861912" y="1883935"/>
            <a:ext cx="548636" cy="277007"/>
          </a:xfrm>
          <a:prstGeom prst="rect">
            <a:avLst/>
          </a:prstGeom>
          <a:noFill/>
          <a:ln>
            <a:solidFill>
              <a:srgbClr val="FF0000"/>
            </a:solid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b="1" dirty="0">
                <a:solidFill>
                  <a:schemeClr val="tx1">
                    <a:lumMod val="65000"/>
                    <a:lumOff val="35000"/>
                  </a:schemeClr>
                </a:solidFill>
                <a:latin typeface="Arial"/>
                <a:cs typeface="Arial"/>
              </a:rPr>
              <a:t>Total</a:t>
            </a:r>
          </a:p>
        </p:txBody>
      </p:sp>
    </p:spTree>
    <p:extLst>
      <p:ext uri="{BB962C8B-B14F-4D97-AF65-F5344CB8AC3E}">
        <p14:creationId xmlns:p14="http://schemas.microsoft.com/office/powerpoint/2010/main" xmlns="" val="636821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483992" y="1190182"/>
            <a:ext cx="5521571"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3" name="Group 62"/>
          <p:cNvGrpSpPr/>
          <p:nvPr/>
        </p:nvGrpSpPr>
        <p:grpSpPr>
          <a:xfrm>
            <a:off x="-202664" y="-228600"/>
            <a:ext cx="12604810" cy="7365904"/>
            <a:chOff x="-202664" y="-228600"/>
            <a:chExt cx="12604810" cy="7365904"/>
          </a:xfrm>
        </p:grpSpPr>
        <p:grpSp>
          <p:nvGrpSpPr>
            <p:cNvPr id="64" name="Group 63"/>
            <p:cNvGrpSpPr/>
            <p:nvPr/>
          </p:nvGrpSpPr>
          <p:grpSpPr>
            <a:xfrm>
              <a:off x="-202664" y="1190183"/>
              <a:ext cx="162177" cy="5020117"/>
              <a:chOff x="552198" y="1190183"/>
              <a:chExt cx="162177" cy="5020117"/>
            </a:xfrm>
          </p:grpSpPr>
          <p:cxnSp>
            <p:nvCxnSpPr>
              <p:cNvPr id="98" name="Straight Connector 9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9" name="Group 98"/>
              <p:cNvGrpSpPr/>
              <p:nvPr/>
            </p:nvGrpSpPr>
            <p:grpSpPr>
              <a:xfrm>
                <a:off x="552198" y="2736850"/>
                <a:ext cx="162177" cy="193675"/>
                <a:chOff x="552198" y="2736850"/>
                <a:chExt cx="162177" cy="193675"/>
              </a:xfrm>
            </p:grpSpPr>
            <p:cxnSp>
              <p:nvCxnSpPr>
                <p:cNvPr id="104" name="Straight Connector 10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5" name="Straight Connector 10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00" name="Group 99"/>
              <p:cNvGrpSpPr/>
              <p:nvPr/>
            </p:nvGrpSpPr>
            <p:grpSpPr>
              <a:xfrm>
                <a:off x="552198" y="4473575"/>
                <a:ext cx="162177" cy="193675"/>
                <a:chOff x="552198" y="2736850"/>
                <a:chExt cx="162177" cy="193675"/>
              </a:xfrm>
            </p:grpSpPr>
            <p:cxnSp>
              <p:nvCxnSpPr>
                <p:cNvPr id="102" name="Straight Connector 10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01" name="Straight Connector 10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5" name="Group 64"/>
            <p:cNvGrpSpPr/>
            <p:nvPr/>
          </p:nvGrpSpPr>
          <p:grpSpPr>
            <a:xfrm>
              <a:off x="12239969" y="1190183"/>
              <a:ext cx="162177" cy="5020117"/>
              <a:chOff x="552198" y="1190183"/>
              <a:chExt cx="162177" cy="5020117"/>
            </a:xfrm>
          </p:grpSpPr>
          <p:cxnSp>
            <p:nvCxnSpPr>
              <p:cNvPr id="90" name="Straight Connector 8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1" name="Group 90"/>
              <p:cNvGrpSpPr/>
              <p:nvPr/>
            </p:nvGrpSpPr>
            <p:grpSpPr>
              <a:xfrm>
                <a:off x="552198" y="2736850"/>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2" name="Group 91"/>
              <p:cNvGrpSpPr/>
              <p:nvPr/>
            </p:nvGrpSpPr>
            <p:grpSpPr>
              <a:xfrm>
                <a:off x="552198" y="4473575"/>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3" name="Straight Connector 9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a:off x="483994" y="6975126"/>
              <a:ext cx="11220839" cy="162178"/>
              <a:chOff x="483994" y="6975126"/>
              <a:chExt cx="11220839" cy="162178"/>
            </a:xfrm>
          </p:grpSpPr>
          <p:cxnSp>
            <p:nvCxnSpPr>
              <p:cNvPr id="79" name="Straight Connector 7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0" name="Group 79"/>
              <p:cNvGrpSpPr/>
              <p:nvPr/>
            </p:nvGrpSpPr>
            <p:grpSpPr>
              <a:xfrm rot="16200000">
                <a:off x="3170231" y="6959377"/>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1" name="Group 80"/>
              <p:cNvGrpSpPr/>
              <p:nvPr/>
            </p:nvGrpSpPr>
            <p:grpSpPr>
              <a:xfrm rot="16200000">
                <a:off x="6021313" y="6959377"/>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2" name="Straight Connector 8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3" name="Group 82"/>
              <p:cNvGrpSpPr/>
              <p:nvPr/>
            </p:nvGrpSpPr>
            <p:grpSpPr>
              <a:xfrm rot="16200000">
                <a:off x="8872394" y="6959377"/>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7" name="Group 66"/>
            <p:cNvGrpSpPr/>
            <p:nvPr/>
          </p:nvGrpSpPr>
          <p:grpSpPr>
            <a:xfrm>
              <a:off x="483994" y="-228600"/>
              <a:ext cx="11220839" cy="162178"/>
              <a:chOff x="483994" y="6975126"/>
              <a:chExt cx="11220839" cy="162178"/>
            </a:xfrm>
          </p:grpSpPr>
          <p:cxnSp>
            <p:nvCxnSpPr>
              <p:cNvPr id="68" name="Straight Connector 6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9" name="Group 68"/>
              <p:cNvGrpSpPr/>
              <p:nvPr/>
            </p:nvGrpSpPr>
            <p:grpSpPr>
              <a:xfrm rot="16200000">
                <a:off x="3170231" y="6959377"/>
                <a:ext cx="162177" cy="193675"/>
                <a:chOff x="552198" y="2736850"/>
                <a:chExt cx="162177" cy="193675"/>
              </a:xfrm>
            </p:grpSpPr>
            <p:cxnSp>
              <p:nvCxnSpPr>
                <p:cNvPr id="77" name="Straight Connector 7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0" name="Group 69"/>
              <p:cNvGrpSpPr/>
              <p:nvPr/>
            </p:nvGrpSpPr>
            <p:grpSpPr>
              <a:xfrm rot="16200000">
                <a:off x="6021313" y="6959377"/>
                <a:ext cx="162177" cy="193675"/>
                <a:chOff x="552198" y="2736850"/>
                <a:chExt cx="162177" cy="193675"/>
              </a:xfrm>
            </p:grpSpPr>
            <p:cxnSp>
              <p:nvCxnSpPr>
                <p:cNvPr id="75" name="Straight Connector 7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1" name="Straight Connector 7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2" name="Group 71"/>
              <p:cNvGrpSpPr/>
              <p:nvPr/>
            </p:nvGrpSpPr>
            <p:grpSpPr>
              <a:xfrm rot="16200000">
                <a:off x="8872394" y="6959377"/>
                <a:ext cx="162177" cy="193675"/>
                <a:chOff x="552198" y="2736850"/>
                <a:chExt cx="162177" cy="193675"/>
              </a:xfrm>
            </p:grpSpPr>
            <p:cxnSp>
              <p:nvCxnSpPr>
                <p:cNvPr id="73" name="Straight Connector 7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sp>
        <p:nvSpPr>
          <p:cNvPr id="59" name="TextBox 58">
            <a:extLst>
              <a:ext uri="{FF2B5EF4-FFF2-40B4-BE49-F238E27FC236}">
                <a16:creationId xmlns:a16="http://schemas.microsoft.com/office/drawing/2014/main" xmlns="" id="{7E9587A8-2D99-1A40-B340-67AD2B134A29}"/>
              </a:ext>
            </a:extLst>
          </p:cNvPr>
          <p:cNvSpPr txBox="1"/>
          <p:nvPr/>
        </p:nvSpPr>
        <p:spPr>
          <a:xfrm>
            <a:off x="483002" y="5965557"/>
            <a:ext cx="4253473" cy="261610"/>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Total Sample, n=2,000</a:t>
            </a:r>
          </a:p>
        </p:txBody>
      </p:sp>
      <p:graphicFrame>
        <p:nvGraphicFramePr>
          <p:cNvPr id="56" name="Chart 55">
            <a:extLst>
              <a:ext uri="{FF2B5EF4-FFF2-40B4-BE49-F238E27FC236}">
                <a16:creationId xmlns:a16="http://schemas.microsoft.com/office/drawing/2014/main" xmlns="" id="{811C0FCC-7B78-6048-850D-B378ACD455D7}"/>
              </a:ext>
            </a:extLst>
          </p:cNvPr>
          <p:cNvGraphicFramePr/>
          <p:nvPr>
            <p:extLst>
              <p:ext uri="{D42A27DB-BD31-4B8C-83A1-F6EECF244321}">
                <p14:modId xmlns:p14="http://schemas.microsoft.com/office/powerpoint/2010/main" xmlns="" val="1456283813"/>
              </p:ext>
            </p:extLst>
          </p:nvPr>
        </p:nvGraphicFramePr>
        <p:xfrm>
          <a:off x="493589" y="1190182"/>
          <a:ext cx="5493261" cy="4577327"/>
        </p:xfrm>
        <a:graphic>
          <a:graphicData uri="http://schemas.openxmlformats.org/drawingml/2006/chart">
            <c:chart xmlns:c="http://schemas.openxmlformats.org/drawingml/2006/chart" xmlns:r="http://schemas.openxmlformats.org/officeDocument/2006/relationships" r:id="rId3"/>
          </a:graphicData>
        </a:graphic>
      </p:graphicFrame>
      <p:sp>
        <p:nvSpPr>
          <p:cNvPr id="52" name="Rectangle 51">
            <a:extLst>
              <a:ext uri="{FF2B5EF4-FFF2-40B4-BE49-F238E27FC236}">
                <a16:creationId xmlns:a16="http://schemas.microsoft.com/office/drawing/2014/main" xmlns="" id="{4AB345F4-BB1A-2743-9389-AD43052F1040}"/>
              </a:ext>
            </a:extLst>
          </p:cNvPr>
          <p:cNvSpPr/>
          <p:nvPr/>
        </p:nvSpPr>
        <p:spPr>
          <a:xfrm>
            <a:off x="6197415" y="1190182"/>
            <a:ext cx="5521571" cy="5020118"/>
          </a:xfrm>
          <a:prstGeom prst="rect">
            <a:avLst/>
          </a:prstGeom>
          <a:solidFill>
            <a:schemeClr val="bg1"/>
          </a:solidFill>
          <a:ln w="38100">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51" name="Chart 50">
            <a:extLst>
              <a:ext uri="{FF2B5EF4-FFF2-40B4-BE49-F238E27FC236}">
                <a16:creationId xmlns:a16="http://schemas.microsoft.com/office/drawing/2014/main" xmlns="" id="{D05334F8-4CEA-6A40-8075-101DDCC03910}"/>
              </a:ext>
            </a:extLst>
          </p:cNvPr>
          <p:cNvGraphicFramePr/>
          <p:nvPr>
            <p:extLst>
              <p:ext uri="{D42A27DB-BD31-4B8C-83A1-F6EECF244321}">
                <p14:modId xmlns:p14="http://schemas.microsoft.com/office/powerpoint/2010/main" xmlns="" val="307218099"/>
              </p:ext>
            </p:extLst>
          </p:nvPr>
        </p:nvGraphicFramePr>
        <p:xfrm>
          <a:off x="6224588" y="1190181"/>
          <a:ext cx="5505594" cy="5020114"/>
        </p:xfrm>
        <a:graphic>
          <a:graphicData uri="http://schemas.openxmlformats.org/drawingml/2006/chart">
            <c:chart xmlns:c="http://schemas.openxmlformats.org/drawingml/2006/chart" xmlns:r="http://schemas.openxmlformats.org/officeDocument/2006/relationships" r:id="rId4"/>
          </a:graphicData>
        </a:graphic>
      </p:graphicFrame>
      <p:sp>
        <p:nvSpPr>
          <p:cNvPr id="55" name="TextBox 54">
            <a:extLst>
              <a:ext uri="{FF2B5EF4-FFF2-40B4-BE49-F238E27FC236}">
                <a16:creationId xmlns:a16="http://schemas.microsoft.com/office/drawing/2014/main" xmlns="" id="{EA1E14AC-BED0-8E43-95BF-AC15EDA48BBF}"/>
              </a:ext>
            </a:extLst>
          </p:cNvPr>
          <p:cNvSpPr txBox="1"/>
          <p:nvPr/>
        </p:nvSpPr>
        <p:spPr>
          <a:xfrm>
            <a:off x="9050320" y="1300763"/>
            <a:ext cx="963827" cy="276999"/>
          </a:xfrm>
          <a:prstGeom prst="rect">
            <a:avLst/>
          </a:prstGeom>
          <a:noFill/>
        </p:spPr>
        <p:txBody>
          <a:bodyPr wrap="square" rtlCol="0">
            <a:spAutoFit/>
          </a:bodyPr>
          <a:lstStyle/>
          <a:p>
            <a:r>
              <a:rPr lang="en-US" sz="1200" b="1" dirty="0">
                <a:solidFill>
                  <a:srgbClr val="585858"/>
                </a:solidFill>
                <a:latin typeface="Arial"/>
                <a:cs typeface="Arial"/>
              </a:rPr>
              <a:t>% Yes</a:t>
            </a:r>
          </a:p>
        </p:txBody>
      </p:sp>
      <p:sp>
        <p:nvSpPr>
          <p:cNvPr id="57" name="TextBox 56">
            <a:extLst>
              <a:ext uri="{FF2B5EF4-FFF2-40B4-BE49-F238E27FC236}">
                <a16:creationId xmlns:a16="http://schemas.microsoft.com/office/drawing/2014/main" xmlns="" id="{3EF53EDD-FBDA-444C-B53B-AA3C9F4D23EA}"/>
              </a:ext>
            </a:extLst>
          </p:cNvPr>
          <p:cNvSpPr txBox="1"/>
          <p:nvPr/>
        </p:nvSpPr>
        <p:spPr>
          <a:xfrm>
            <a:off x="254482" y="52369"/>
            <a:ext cx="11679860" cy="923330"/>
          </a:xfrm>
          <a:prstGeom prst="rect">
            <a:avLst/>
          </a:prstGeom>
          <a:noFill/>
        </p:spPr>
        <p:txBody>
          <a:bodyPr wrap="square" rtlCol="0">
            <a:spAutoFit/>
          </a:bodyPr>
          <a:lstStyle/>
          <a:p>
            <a:pPr>
              <a:spcAft>
                <a:spcPts val="400"/>
              </a:spcAft>
            </a:pPr>
            <a:r>
              <a:rPr lang="en-US" dirty="0">
                <a:solidFill>
                  <a:srgbClr val="249CD8"/>
                </a:solidFill>
                <a:latin typeface="Arial"/>
                <a:cs typeface="Arial"/>
              </a:rPr>
              <a:t>Nearly nine-in-ten (86%) respondents believe products like e-cigarettes and heated tobacco products are a better alternative to cigarettes. The percentage believing these products are a better alternative is high across the key demographic groups.</a:t>
            </a:r>
          </a:p>
        </p:txBody>
      </p:sp>
      <p:sp>
        <p:nvSpPr>
          <p:cNvPr id="53" name="TextBox 1">
            <a:extLst>
              <a:ext uri="{FF2B5EF4-FFF2-40B4-BE49-F238E27FC236}">
                <a16:creationId xmlns:a16="http://schemas.microsoft.com/office/drawing/2014/main" xmlns="" id="{29858D8C-59F7-BA4B-BE29-F2EDCF02C88A}"/>
              </a:ext>
            </a:extLst>
          </p:cNvPr>
          <p:cNvSpPr txBox="1"/>
          <p:nvPr/>
        </p:nvSpPr>
        <p:spPr>
          <a:xfrm>
            <a:off x="2861912" y="1883935"/>
            <a:ext cx="548636" cy="277007"/>
          </a:xfrm>
          <a:prstGeom prst="rect">
            <a:avLst/>
          </a:prstGeom>
          <a:noFill/>
          <a:ln>
            <a:solidFill>
              <a:srgbClr val="FF0000"/>
            </a:solid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b="1" dirty="0">
                <a:solidFill>
                  <a:schemeClr val="tx1">
                    <a:lumMod val="65000"/>
                    <a:lumOff val="35000"/>
                  </a:schemeClr>
                </a:solidFill>
                <a:latin typeface="Arial"/>
                <a:cs typeface="Arial"/>
              </a:rPr>
              <a:t>Total</a:t>
            </a:r>
          </a:p>
        </p:txBody>
      </p:sp>
      <p:sp>
        <p:nvSpPr>
          <p:cNvPr id="61" name="TextBox 1">
            <a:extLst>
              <a:ext uri="{FF2B5EF4-FFF2-40B4-BE49-F238E27FC236}">
                <a16:creationId xmlns:a16="http://schemas.microsoft.com/office/drawing/2014/main" xmlns="" id="{8B67F2F0-9FFF-1C4D-83EC-70E86FC4C8F6}"/>
              </a:ext>
            </a:extLst>
          </p:cNvPr>
          <p:cNvSpPr txBox="1"/>
          <p:nvPr/>
        </p:nvSpPr>
        <p:spPr>
          <a:xfrm>
            <a:off x="1239129" y="2459843"/>
            <a:ext cx="548636" cy="277007"/>
          </a:xfrm>
          <a:prstGeom prst="rect">
            <a:avLst/>
          </a:prstGeom>
          <a:noFill/>
          <a:ln>
            <a:solidFill>
              <a:srgbClr val="FF0000"/>
            </a:solid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b="1" dirty="0">
                <a:solidFill>
                  <a:schemeClr val="tx1">
                    <a:lumMod val="65000"/>
                    <a:lumOff val="35000"/>
                  </a:schemeClr>
                </a:solidFill>
                <a:latin typeface="Arial"/>
                <a:cs typeface="Arial"/>
              </a:rPr>
              <a:t>86%</a:t>
            </a:r>
          </a:p>
        </p:txBody>
      </p:sp>
      <p:sp>
        <p:nvSpPr>
          <p:cNvPr id="62" name="TextBox 1">
            <a:extLst>
              <a:ext uri="{FF2B5EF4-FFF2-40B4-BE49-F238E27FC236}">
                <a16:creationId xmlns:a16="http://schemas.microsoft.com/office/drawing/2014/main" xmlns="" id="{B5478818-AADC-5D45-A886-5D24C2B0B37B}"/>
              </a:ext>
            </a:extLst>
          </p:cNvPr>
          <p:cNvSpPr txBox="1"/>
          <p:nvPr/>
        </p:nvSpPr>
        <p:spPr>
          <a:xfrm>
            <a:off x="2965901" y="4697059"/>
            <a:ext cx="548636" cy="277007"/>
          </a:xfrm>
          <a:prstGeom prst="rect">
            <a:avLst/>
          </a:prstGeom>
          <a:noFill/>
          <a:ln>
            <a:solidFill>
              <a:srgbClr val="FF0000"/>
            </a:solid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b="1" dirty="0">
                <a:solidFill>
                  <a:schemeClr val="tx1">
                    <a:lumMod val="65000"/>
                    <a:lumOff val="35000"/>
                  </a:schemeClr>
                </a:solidFill>
                <a:latin typeface="Arial"/>
                <a:cs typeface="Arial"/>
              </a:rPr>
              <a:t>12%</a:t>
            </a:r>
          </a:p>
        </p:txBody>
      </p:sp>
    </p:spTree>
    <p:extLst>
      <p:ext uri="{BB962C8B-B14F-4D97-AF65-F5344CB8AC3E}">
        <p14:creationId xmlns:p14="http://schemas.microsoft.com/office/powerpoint/2010/main" xmlns="" val="27827509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471939" y="1190182"/>
            <a:ext cx="11220837"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59" name="Chart 58">
            <a:extLst>
              <a:ext uri="{FF2B5EF4-FFF2-40B4-BE49-F238E27FC236}">
                <a16:creationId xmlns:a16="http://schemas.microsoft.com/office/drawing/2014/main" xmlns="" id="{B71742C6-1B87-D945-A672-4828EF6A2A1B}"/>
              </a:ext>
            </a:extLst>
          </p:cNvPr>
          <p:cNvGraphicFramePr/>
          <p:nvPr>
            <p:extLst>
              <p:ext uri="{D42A27DB-BD31-4B8C-83A1-F6EECF244321}">
                <p14:modId xmlns:p14="http://schemas.microsoft.com/office/powerpoint/2010/main" xmlns="" val="1556112480"/>
              </p:ext>
            </p:extLst>
          </p:nvPr>
        </p:nvGraphicFramePr>
        <p:xfrm>
          <a:off x="533855" y="1515572"/>
          <a:ext cx="11219543" cy="4377494"/>
        </p:xfrm>
        <a:graphic>
          <a:graphicData uri="http://schemas.openxmlformats.org/drawingml/2006/chart">
            <c:chart xmlns:c="http://schemas.openxmlformats.org/drawingml/2006/chart" xmlns:r="http://schemas.openxmlformats.org/officeDocument/2006/relationships" r:id="rId3"/>
          </a:graphicData>
        </a:graphic>
      </p:graphicFrame>
      <p:sp>
        <p:nvSpPr>
          <p:cNvPr id="61" name="Rectangle 60">
            <a:extLst>
              <a:ext uri="{FF2B5EF4-FFF2-40B4-BE49-F238E27FC236}">
                <a16:creationId xmlns:a16="http://schemas.microsoft.com/office/drawing/2014/main" xmlns="" id="{C340211B-C0A6-C14B-B990-B6B2E503C3F1}"/>
              </a:ext>
            </a:extLst>
          </p:cNvPr>
          <p:cNvSpPr/>
          <p:nvPr/>
        </p:nvSpPr>
        <p:spPr>
          <a:xfrm>
            <a:off x="1514596" y="1140864"/>
            <a:ext cx="9978886" cy="1384995"/>
          </a:xfrm>
          <a:prstGeom prst="rect">
            <a:avLst/>
          </a:prstGeom>
        </p:spPr>
        <p:txBody>
          <a:bodyPr wrap="square">
            <a:spAutoFit/>
          </a:bodyPr>
          <a:lstStyle/>
          <a:p>
            <a:r>
              <a:rPr lang="en-US" sz="1200" b="1" dirty="0">
                <a:solidFill>
                  <a:schemeClr val="tx1">
                    <a:lumMod val="65000"/>
                    <a:lumOff val="35000"/>
                  </a:schemeClr>
                </a:solidFill>
                <a:latin typeface="Arial" panose="020B0604020202020204" pitchFamily="34" charset="0"/>
                <a:cs typeface="Arial" panose="020B0604020202020204" pitchFamily="34" charset="0"/>
              </a:rPr>
              <a:t>Q: Earlier in the survey, you indicated that you currently use cigarettes or other types of tobacco products.  Would you consider switching to a smoke-free alternative product (such as an e-cigarette, heated tobacco product, or tobacco/nicotine pouch) if it were legal, met quality and safety standards, and were conveniently available? </a:t>
            </a:r>
          </a:p>
          <a:p>
            <a:endParaRPr lang="en-US" sz="1200" b="1" dirty="0">
              <a:solidFill>
                <a:schemeClr val="tx1">
                  <a:lumMod val="65000"/>
                  <a:lumOff val="35000"/>
                </a:schemeClr>
              </a:solidFill>
              <a:latin typeface="Arial" panose="020B0604020202020204" pitchFamily="34" charset="0"/>
              <a:cs typeface="Arial" panose="020B0604020202020204" pitchFamily="34" charset="0"/>
            </a:endParaRPr>
          </a:p>
          <a:p>
            <a:pPr algn="ctr"/>
            <a:r>
              <a:rPr lang="en-US" sz="1200" i="1" dirty="0">
                <a:solidFill>
                  <a:schemeClr val="tx1">
                    <a:lumMod val="65000"/>
                    <a:lumOff val="35000"/>
                  </a:schemeClr>
                </a:solidFill>
                <a:latin typeface="Arial" panose="020B0604020202020204" pitchFamily="34" charset="0"/>
                <a:cs typeface="Arial" panose="020B0604020202020204" pitchFamily="34" charset="0"/>
              </a:rPr>
              <a:t>Asked among those who currently use cigarettes or other types of tobacco products, including bidis, cigars, cigarillos, tobacco pipes, shisha, </a:t>
            </a:r>
            <a:r>
              <a:rPr lang="en-US" sz="1200" i="1" dirty="0" err="1">
                <a:solidFill>
                  <a:schemeClr val="tx1">
                    <a:lumMod val="65000"/>
                    <a:lumOff val="35000"/>
                  </a:schemeClr>
                </a:solidFill>
                <a:latin typeface="Arial" panose="020B0604020202020204" pitchFamily="34" charset="0"/>
                <a:cs typeface="Arial" panose="020B0604020202020204" pitchFamily="34" charset="0"/>
              </a:rPr>
              <a:t>paan</a:t>
            </a:r>
            <a:r>
              <a:rPr lang="en-US" sz="1200" i="1" dirty="0">
                <a:solidFill>
                  <a:schemeClr val="tx1">
                    <a:lumMod val="65000"/>
                    <a:lumOff val="35000"/>
                  </a:schemeClr>
                </a:solidFill>
                <a:latin typeface="Arial" panose="020B0604020202020204" pitchFamily="34" charset="0"/>
                <a:cs typeface="Arial" panose="020B0604020202020204" pitchFamily="34" charset="0"/>
              </a:rPr>
              <a:t>, </a:t>
            </a:r>
            <a:r>
              <a:rPr lang="en-US" sz="1200" i="1" dirty="0" err="1">
                <a:solidFill>
                  <a:schemeClr val="tx1">
                    <a:lumMod val="65000"/>
                    <a:lumOff val="35000"/>
                  </a:schemeClr>
                </a:solidFill>
                <a:latin typeface="Arial" panose="020B0604020202020204" pitchFamily="34" charset="0"/>
                <a:cs typeface="Arial" panose="020B0604020202020204" pitchFamily="34" charset="0"/>
              </a:rPr>
              <a:t>gutka</a:t>
            </a:r>
            <a:r>
              <a:rPr lang="en-US" sz="1200" i="1" dirty="0">
                <a:solidFill>
                  <a:schemeClr val="tx1">
                    <a:lumMod val="65000"/>
                    <a:lumOff val="35000"/>
                  </a:schemeClr>
                </a:solidFill>
                <a:latin typeface="Arial" panose="020B0604020202020204" pitchFamily="34" charset="0"/>
                <a:cs typeface="Arial" panose="020B0604020202020204" pitchFamily="34" charset="0"/>
              </a:rPr>
              <a:t> and other products containing tobacco…</a:t>
            </a:r>
            <a:endParaRPr lang="en-US" sz="1200" dirty="0">
              <a:solidFill>
                <a:schemeClr val="tx1">
                  <a:lumMod val="65000"/>
                  <a:lumOff val="35000"/>
                </a:schemeClr>
              </a:solidFill>
              <a:latin typeface="Arial" panose="020B0604020202020204" pitchFamily="34" charset="0"/>
              <a:cs typeface="Arial" panose="020B0604020202020204" pitchFamily="34" charset="0"/>
            </a:endParaRPr>
          </a:p>
          <a:p>
            <a:endParaRPr lang="en-US" sz="1200" b="1" dirty="0">
              <a:solidFill>
                <a:schemeClr val="tx1">
                  <a:lumMod val="65000"/>
                  <a:lumOff val="35000"/>
                </a:schemeClr>
              </a:solidFill>
              <a:latin typeface="Arial" panose="020B0604020202020204" pitchFamily="34" charset="0"/>
              <a:cs typeface="Arial" panose="020B0604020202020204" pitchFamily="34" charset="0"/>
            </a:endParaRPr>
          </a:p>
        </p:txBody>
      </p:sp>
      <p:grpSp>
        <p:nvGrpSpPr>
          <p:cNvPr id="63" name="Group 62"/>
          <p:cNvGrpSpPr/>
          <p:nvPr/>
        </p:nvGrpSpPr>
        <p:grpSpPr>
          <a:xfrm>
            <a:off x="-202664" y="-228600"/>
            <a:ext cx="12604810" cy="7365904"/>
            <a:chOff x="-202664" y="-228600"/>
            <a:chExt cx="12604810" cy="7365904"/>
          </a:xfrm>
        </p:grpSpPr>
        <p:grpSp>
          <p:nvGrpSpPr>
            <p:cNvPr id="64" name="Group 63"/>
            <p:cNvGrpSpPr/>
            <p:nvPr/>
          </p:nvGrpSpPr>
          <p:grpSpPr>
            <a:xfrm>
              <a:off x="-202664" y="1190183"/>
              <a:ext cx="162177" cy="5020117"/>
              <a:chOff x="552198" y="1190183"/>
              <a:chExt cx="162177" cy="5020117"/>
            </a:xfrm>
          </p:grpSpPr>
          <p:cxnSp>
            <p:nvCxnSpPr>
              <p:cNvPr id="98" name="Straight Connector 9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9" name="Group 98"/>
              <p:cNvGrpSpPr/>
              <p:nvPr/>
            </p:nvGrpSpPr>
            <p:grpSpPr>
              <a:xfrm>
                <a:off x="552198" y="2736850"/>
                <a:ext cx="162177" cy="193675"/>
                <a:chOff x="552198" y="2736850"/>
                <a:chExt cx="162177" cy="193675"/>
              </a:xfrm>
            </p:grpSpPr>
            <p:cxnSp>
              <p:nvCxnSpPr>
                <p:cNvPr id="104" name="Straight Connector 10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5" name="Straight Connector 10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00" name="Group 99"/>
              <p:cNvGrpSpPr/>
              <p:nvPr/>
            </p:nvGrpSpPr>
            <p:grpSpPr>
              <a:xfrm>
                <a:off x="552198" y="4473575"/>
                <a:ext cx="162177" cy="193675"/>
                <a:chOff x="552198" y="2736850"/>
                <a:chExt cx="162177" cy="193675"/>
              </a:xfrm>
            </p:grpSpPr>
            <p:cxnSp>
              <p:nvCxnSpPr>
                <p:cNvPr id="102" name="Straight Connector 10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01" name="Straight Connector 10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5" name="Group 64"/>
            <p:cNvGrpSpPr/>
            <p:nvPr/>
          </p:nvGrpSpPr>
          <p:grpSpPr>
            <a:xfrm>
              <a:off x="12239969" y="1190183"/>
              <a:ext cx="162177" cy="5020117"/>
              <a:chOff x="552198" y="1190183"/>
              <a:chExt cx="162177" cy="5020117"/>
            </a:xfrm>
          </p:grpSpPr>
          <p:cxnSp>
            <p:nvCxnSpPr>
              <p:cNvPr id="90" name="Straight Connector 8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1" name="Group 90"/>
              <p:cNvGrpSpPr/>
              <p:nvPr/>
            </p:nvGrpSpPr>
            <p:grpSpPr>
              <a:xfrm>
                <a:off x="552198" y="2736850"/>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2" name="Group 91"/>
              <p:cNvGrpSpPr/>
              <p:nvPr/>
            </p:nvGrpSpPr>
            <p:grpSpPr>
              <a:xfrm>
                <a:off x="552198" y="4473575"/>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3" name="Straight Connector 9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a:off x="483994" y="6975126"/>
              <a:ext cx="11220839" cy="162178"/>
              <a:chOff x="483994" y="6975126"/>
              <a:chExt cx="11220839" cy="162178"/>
            </a:xfrm>
          </p:grpSpPr>
          <p:cxnSp>
            <p:nvCxnSpPr>
              <p:cNvPr id="79" name="Straight Connector 7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0" name="Group 79"/>
              <p:cNvGrpSpPr/>
              <p:nvPr/>
            </p:nvGrpSpPr>
            <p:grpSpPr>
              <a:xfrm rot="16200000">
                <a:off x="3170231" y="6959377"/>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1" name="Group 80"/>
              <p:cNvGrpSpPr/>
              <p:nvPr/>
            </p:nvGrpSpPr>
            <p:grpSpPr>
              <a:xfrm rot="16200000">
                <a:off x="6021313" y="6959377"/>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2" name="Straight Connector 8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3" name="Group 82"/>
              <p:cNvGrpSpPr/>
              <p:nvPr/>
            </p:nvGrpSpPr>
            <p:grpSpPr>
              <a:xfrm rot="16200000">
                <a:off x="8872394" y="6959377"/>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7" name="Group 66"/>
            <p:cNvGrpSpPr/>
            <p:nvPr/>
          </p:nvGrpSpPr>
          <p:grpSpPr>
            <a:xfrm>
              <a:off x="483994" y="-228600"/>
              <a:ext cx="11220839" cy="162178"/>
              <a:chOff x="483994" y="6975126"/>
              <a:chExt cx="11220839" cy="162178"/>
            </a:xfrm>
          </p:grpSpPr>
          <p:cxnSp>
            <p:nvCxnSpPr>
              <p:cNvPr id="68" name="Straight Connector 6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9" name="Group 68"/>
              <p:cNvGrpSpPr/>
              <p:nvPr/>
            </p:nvGrpSpPr>
            <p:grpSpPr>
              <a:xfrm rot="16200000">
                <a:off x="3170231" y="6959377"/>
                <a:ext cx="162177" cy="193675"/>
                <a:chOff x="552198" y="2736850"/>
                <a:chExt cx="162177" cy="193675"/>
              </a:xfrm>
            </p:grpSpPr>
            <p:cxnSp>
              <p:nvCxnSpPr>
                <p:cNvPr id="77" name="Straight Connector 7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0" name="Group 69"/>
              <p:cNvGrpSpPr/>
              <p:nvPr/>
            </p:nvGrpSpPr>
            <p:grpSpPr>
              <a:xfrm rot="16200000">
                <a:off x="6021313" y="6959377"/>
                <a:ext cx="162177" cy="193675"/>
                <a:chOff x="552198" y="2736850"/>
                <a:chExt cx="162177" cy="193675"/>
              </a:xfrm>
            </p:grpSpPr>
            <p:cxnSp>
              <p:nvCxnSpPr>
                <p:cNvPr id="75" name="Straight Connector 7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1" name="Straight Connector 7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2" name="Group 71"/>
              <p:cNvGrpSpPr/>
              <p:nvPr/>
            </p:nvGrpSpPr>
            <p:grpSpPr>
              <a:xfrm rot="16200000">
                <a:off x="8872394" y="6959377"/>
                <a:ext cx="162177" cy="193675"/>
                <a:chOff x="552198" y="2736850"/>
                <a:chExt cx="162177" cy="193675"/>
              </a:xfrm>
            </p:grpSpPr>
            <p:cxnSp>
              <p:nvCxnSpPr>
                <p:cNvPr id="73" name="Straight Connector 7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sp>
        <p:nvSpPr>
          <p:cNvPr id="50" name="TextBox 49">
            <a:extLst>
              <a:ext uri="{FF2B5EF4-FFF2-40B4-BE49-F238E27FC236}">
                <a16:creationId xmlns:a16="http://schemas.microsoft.com/office/drawing/2014/main" xmlns="" id="{D4AA8954-6AF7-C141-A411-F606914AEDD9}"/>
              </a:ext>
            </a:extLst>
          </p:cNvPr>
          <p:cNvSpPr txBox="1"/>
          <p:nvPr/>
        </p:nvSpPr>
        <p:spPr>
          <a:xfrm>
            <a:off x="242427" y="33819"/>
            <a:ext cx="11679860" cy="923330"/>
          </a:xfrm>
          <a:prstGeom prst="rect">
            <a:avLst/>
          </a:prstGeom>
          <a:noFill/>
        </p:spPr>
        <p:txBody>
          <a:bodyPr wrap="square" rtlCol="0">
            <a:spAutoFit/>
          </a:bodyPr>
          <a:lstStyle/>
          <a:p>
            <a:pPr>
              <a:spcAft>
                <a:spcPts val="400"/>
              </a:spcAft>
            </a:pPr>
            <a:r>
              <a:rPr lang="en-US" dirty="0">
                <a:solidFill>
                  <a:srgbClr val="249CD8"/>
                </a:solidFill>
                <a:latin typeface="Arial"/>
                <a:cs typeface="Arial"/>
              </a:rPr>
              <a:t>More than nine-in-ten (92%) respondents who currently use cigarettes or other types of tobacco products would consider switching to a smoke-free alternative product it it were legal, met quality and safety standards, and were conveniently available.  Six-in-ten (60%) would </a:t>
            </a:r>
            <a:r>
              <a:rPr lang="en-US" i="1" dirty="0">
                <a:solidFill>
                  <a:srgbClr val="249CD8"/>
                </a:solidFill>
                <a:latin typeface="Arial"/>
                <a:cs typeface="Arial"/>
              </a:rPr>
              <a:t>definitely</a:t>
            </a:r>
            <a:r>
              <a:rPr lang="en-US" dirty="0">
                <a:solidFill>
                  <a:srgbClr val="249CD8"/>
                </a:solidFill>
                <a:latin typeface="Arial"/>
                <a:cs typeface="Arial"/>
              </a:rPr>
              <a:t> switch to one of these products.</a:t>
            </a:r>
          </a:p>
        </p:txBody>
      </p:sp>
      <p:sp>
        <p:nvSpPr>
          <p:cNvPr id="52" name="TextBox 1">
            <a:extLst>
              <a:ext uri="{FF2B5EF4-FFF2-40B4-BE49-F238E27FC236}">
                <a16:creationId xmlns:a16="http://schemas.microsoft.com/office/drawing/2014/main" xmlns="" id="{0AB2E2F3-56D1-5644-A7D2-D617031C6C20}"/>
              </a:ext>
            </a:extLst>
          </p:cNvPr>
          <p:cNvSpPr txBox="1"/>
          <p:nvPr/>
        </p:nvSpPr>
        <p:spPr>
          <a:xfrm>
            <a:off x="2202248" y="2598350"/>
            <a:ext cx="548640" cy="276999"/>
          </a:xfrm>
          <a:prstGeom prst="rect">
            <a:avLst/>
          </a:prstGeom>
          <a:noFill/>
          <a:ln>
            <a:solidFill>
              <a:srgbClr val="FF0000"/>
            </a:solid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b="1" dirty="0">
                <a:solidFill>
                  <a:schemeClr val="tx1">
                    <a:lumMod val="65000"/>
                    <a:lumOff val="35000"/>
                  </a:schemeClr>
                </a:solidFill>
                <a:latin typeface="Arial"/>
                <a:cs typeface="Arial"/>
              </a:rPr>
              <a:t>92%</a:t>
            </a:r>
          </a:p>
        </p:txBody>
      </p:sp>
      <p:sp>
        <p:nvSpPr>
          <p:cNvPr id="53" name="TextBox 1">
            <a:extLst>
              <a:ext uri="{FF2B5EF4-FFF2-40B4-BE49-F238E27FC236}">
                <a16:creationId xmlns:a16="http://schemas.microsoft.com/office/drawing/2014/main" xmlns="" id="{0AB2E2F3-56D1-5644-A7D2-D617031C6C20}"/>
              </a:ext>
            </a:extLst>
          </p:cNvPr>
          <p:cNvSpPr txBox="1"/>
          <p:nvPr/>
        </p:nvSpPr>
        <p:spPr>
          <a:xfrm>
            <a:off x="5808037" y="5016072"/>
            <a:ext cx="548640" cy="276999"/>
          </a:xfrm>
          <a:prstGeom prst="rect">
            <a:avLst/>
          </a:prstGeom>
          <a:noFill/>
          <a:ln>
            <a:solidFill>
              <a:srgbClr val="FF0000"/>
            </a:solidFill>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200" b="1" dirty="0">
                <a:solidFill>
                  <a:schemeClr val="tx1">
                    <a:lumMod val="65000"/>
                    <a:lumOff val="35000"/>
                  </a:schemeClr>
                </a:solidFill>
                <a:latin typeface="Arial"/>
                <a:cs typeface="Arial"/>
              </a:rPr>
              <a:t>6%</a:t>
            </a:r>
          </a:p>
        </p:txBody>
      </p:sp>
      <p:sp>
        <p:nvSpPr>
          <p:cNvPr id="54" name="TextBox 53">
            <a:extLst>
              <a:ext uri="{FF2B5EF4-FFF2-40B4-BE49-F238E27FC236}">
                <a16:creationId xmlns:a16="http://schemas.microsoft.com/office/drawing/2014/main" xmlns="" id="{0C0C1F57-38DD-6B4A-A376-ECFEB534063D}"/>
              </a:ext>
            </a:extLst>
          </p:cNvPr>
          <p:cNvSpPr txBox="1"/>
          <p:nvPr/>
        </p:nvSpPr>
        <p:spPr>
          <a:xfrm>
            <a:off x="483003" y="5862357"/>
            <a:ext cx="11270395" cy="415498"/>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Respondents who reported currently using cigarettes or other types of tobacco products, including bidis, cigars, cigarillos, tobacco pipes, shisha, </a:t>
            </a:r>
            <a:r>
              <a:rPr lang="en-US" sz="1050" i="1" dirty="0" err="1">
                <a:solidFill>
                  <a:schemeClr val="tx1">
                    <a:lumMod val="65000"/>
                    <a:lumOff val="35000"/>
                  </a:schemeClr>
                </a:solidFill>
                <a:latin typeface="Arial" panose="020B0604020202020204" pitchFamily="34" charset="0"/>
                <a:cs typeface="Arial" panose="020B0604020202020204" pitchFamily="34" charset="0"/>
              </a:rPr>
              <a:t>paan</a:t>
            </a:r>
            <a:r>
              <a:rPr lang="en-US" sz="1050" i="1" dirty="0">
                <a:solidFill>
                  <a:schemeClr val="tx1">
                    <a:lumMod val="65000"/>
                    <a:lumOff val="35000"/>
                  </a:schemeClr>
                </a:solidFill>
                <a:latin typeface="Arial" panose="020B0604020202020204" pitchFamily="34" charset="0"/>
                <a:cs typeface="Arial" panose="020B0604020202020204" pitchFamily="34" charset="0"/>
              </a:rPr>
              <a:t>, </a:t>
            </a:r>
            <a:r>
              <a:rPr lang="en-US" sz="1050" i="1" dirty="0" err="1">
                <a:solidFill>
                  <a:schemeClr val="tx1">
                    <a:lumMod val="65000"/>
                    <a:lumOff val="35000"/>
                  </a:schemeClr>
                </a:solidFill>
                <a:latin typeface="Arial" panose="020B0604020202020204" pitchFamily="34" charset="0"/>
                <a:cs typeface="Arial" panose="020B0604020202020204" pitchFamily="34" charset="0"/>
              </a:rPr>
              <a:t>gutka</a:t>
            </a:r>
            <a:r>
              <a:rPr lang="en-US" sz="1050" i="1" dirty="0">
                <a:solidFill>
                  <a:schemeClr val="tx1">
                    <a:lumMod val="65000"/>
                    <a:lumOff val="35000"/>
                  </a:schemeClr>
                </a:solidFill>
                <a:latin typeface="Arial" panose="020B0604020202020204" pitchFamily="34" charset="0"/>
                <a:cs typeface="Arial" panose="020B0604020202020204" pitchFamily="34" charset="0"/>
              </a:rPr>
              <a:t> and other products containing tobacco, n=1,818</a:t>
            </a:r>
          </a:p>
        </p:txBody>
      </p:sp>
    </p:spTree>
    <p:extLst>
      <p:ext uri="{BB962C8B-B14F-4D97-AF65-F5344CB8AC3E}">
        <p14:creationId xmlns:p14="http://schemas.microsoft.com/office/powerpoint/2010/main" xmlns="" val="14595545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xmlns="" id="{635329F8-7CFF-F347-B4F1-B687AC20E28E}"/>
              </a:ext>
            </a:extLst>
          </p:cNvPr>
          <p:cNvPicPr>
            <a:picLocks noChangeAspect="1"/>
          </p:cNvPicPr>
          <p:nvPr/>
        </p:nvPicPr>
        <p:blipFill rotWithShape="1">
          <a:blip r:embed="rId2"/>
          <a:srcRect l="1491" t="7456" r="8873" b="31282"/>
          <a:stretch/>
        </p:blipFill>
        <p:spPr>
          <a:xfrm>
            <a:off x="1" y="1159988"/>
            <a:ext cx="12188824" cy="5050313"/>
          </a:xfrm>
          <a:prstGeom prst="rect">
            <a:avLst/>
          </a:prstGeom>
        </p:spPr>
      </p:pic>
      <p:sp>
        <p:nvSpPr>
          <p:cNvPr id="3" name="TextBox 2">
            <a:extLst>
              <a:ext uri="{FF2B5EF4-FFF2-40B4-BE49-F238E27FC236}">
                <a16:creationId xmlns:a16="http://schemas.microsoft.com/office/drawing/2014/main" xmlns="" id="{50F416F8-3838-C544-9907-0A181D504A32}"/>
              </a:ext>
            </a:extLst>
          </p:cNvPr>
          <p:cNvSpPr txBox="1"/>
          <p:nvPr/>
        </p:nvSpPr>
        <p:spPr>
          <a:xfrm>
            <a:off x="778435" y="2903104"/>
            <a:ext cx="3617720" cy="92333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5400" b="0" i="1" u="none" strike="noStrike" kern="1200" cap="none" spc="0" normalizeH="0" baseline="0" noProof="0" dirty="0">
                <a:ln>
                  <a:noFill/>
                </a:ln>
                <a:solidFill>
                  <a:prstClr val="white"/>
                </a:solidFill>
                <a:effectLst/>
                <a:uLnTx/>
                <a:uFillTx/>
                <a:latin typeface="Arial"/>
                <a:ea typeface="+mn-ea"/>
                <a:cs typeface="Arial"/>
              </a:rPr>
              <a:t>Thank you</a:t>
            </a:r>
            <a:endParaRPr kumimoji="0" lang="en-US" sz="3600" b="0" i="1" u="none" strike="noStrike" kern="1200" cap="none" spc="0" normalizeH="0" baseline="0" noProof="0" dirty="0">
              <a:ln>
                <a:noFill/>
              </a:ln>
              <a:solidFill>
                <a:prstClr val="white"/>
              </a:solidFill>
              <a:effectLst/>
              <a:uLnTx/>
              <a:uFillTx/>
              <a:latin typeface="Arial"/>
              <a:ea typeface="+mn-ea"/>
              <a:cs typeface="Arial"/>
            </a:endParaRPr>
          </a:p>
        </p:txBody>
      </p:sp>
      <p:sp>
        <p:nvSpPr>
          <p:cNvPr id="4" name="TextBox 3">
            <a:extLst>
              <a:ext uri="{FF2B5EF4-FFF2-40B4-BE49-F238E27FC236}">
                <a16:creationId xmlns:a16="http://schemas.microsoft.com/office/drawing/2014/main" xmlns="" id="{0FEDC065-68CD-B944-A50E-742ED54D514E}"/>
              </a:ext>
            </a:extLst>
          </p:cNvPr>
          <p:cNvSpPr txBox="1"/>
          <p:nvPr/>
        </p:nvSpPr>
        <p:spPr>
          <a:xfrm>
            <a:off x="9129468" y="5869801"/>
            <a:ext cx="3001143" cy="276999"/>
          </a:xfrm>
          <a:prstGeom prst="rect">
            <a:avLst/>
          </a:prstGeom>
          <a:noFill/>
        </p:spPr>
        <p:txBody>
          <a:bodyPr wrap="none" rtlCol="0">
            <a:spAutoFit/>
          </a:bodyPr>
          <a:lstStyle/>
          <a:p>
            <a:pPr marL="0" marR="0" lvl="0" indent="0" algn="r" defTabSz="457200" rtl="0" eaLnBrk="1" fontAlgn="auto" latinLnBrk="0" hangingPunct="1">
              <a:lnSpc>
                <a:spcPct val="100000"/>
              </a:lnSpc>
              <a:spcBef>
                <a:spcPts val="0"/>
              </a:spcBef>
              <a:spcAft>
                <a:spcPts val="0"/>
              </a:spcAft>
              <a:buClrTx/>
              <a:buSzTx/>
              <a:buFontTx/>
              <a:buNone/>
              <a:tabLst/>
              <a:defRPr/>
            </a:pPr>
            <a:r>
              <a:rPr kumimoji="0" lang="en-US" sz="1200" b="0"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This study was commissioned by </a:t>
            </a:r>
            <a:r>
              <a:rPr kumimoji="0" lang="en-US" sz="1200" b="0" i="1" u="none" strike="noStrike" kern="1200" cap="none" spc="0" normalizeH="0" baseline="0" noProof="0" dirty="0" err="1">
                <a:ln>
                  <a:noFill/>
                </a:ln>
                <a:solidFill>
                  <a:prstClr val="white"/>
                </a:solidFill>
                <a:effectLst/>
                <a:uLnTx/>
                <a:uFillTx/>
                <a:latin typeface="Arial" panose="020B0604020202020204" pitchFamily="34" charset="0"/>
                <a:ea typeface="+mn-ea"/>
                <a:cs typeface="Arial" panose="020B0604020202020204" pitchFamily="34" charset="0"/>
              </a:rPr>
              <a:t>factasia</a:t>
            </a:r>
            <a:endParaRPr kumimoji="0" lang="en-US" sz="1200" b="0"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xmlns="" val="3736322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1"/>
          </p:nvPr>
        </p:nvSpPr>
        <p:spPr/>
        <p:txBody>
          <a:bodyPr/>
          <a:lstStyle/>
          <a:p>
            <a:r>
              <a:rPr lang="en-US" dirty="0"/>
              <a:t>About This Research</a:t>
            </a:r>
          </a:p>
        </p:txBody>
      </p:sp>
      <p:grpSp>
        <p:nvGrpSpPr>
          <p:cNvPr id="57" name="Group 56"/>
          <p:cNvGrpSpPr/>
          <p:nvPr/>
        </p:nvGrpSpPr>
        <p:grpSpPr>
          <a:xfrm>
            <a:off x="-202664" y="-228600"/>
            <a:ext cx="12604810" cy="7365904"/>
            <a:chOff x="-202664" y="-228600"/>
            <a:chExt cx="12604810" cy="7365904"/>
          </a:xfrm>
        </p:grpSpPr>
        <p:grpSp>
          <p:nvGrpSpPr>
            <p:cNvPr id="58" name="Group 57"/>
            <p:cNvGrpSpPr/>
            <p:nvPr/>
          </p:nvGrpSpPr>
          <p:grpSpPr>
            <a:xfrm>
              <a:off x="-202664" y="1190183"/>
              <a:ext cx="162177" cy="5020117"/>
              <a:chOff x="552198" y="1190183"/>
              <a:chExt cx="162177" cy="5020117"/>
            </a:xfrm>
          </p:grpSpPr>
          <p:cxnSp>
            <p:nvCxnSpPr>
              <p:cNvPr id="92" name="Straight Connector 91"/>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3" name="Group 92"/>
              <p:cNvGrpSpPr/>
              <p:nvPr/>
            </p:nvGrpSpPr>
            <p:grpSpPr>
              <a:xfrm>
                <a:off x="552198" y="2736850"/>
                <a:ext cx="162177" cy="193675"/>
                <a:chOff x="552198" y="2736850"/>
                <a:chExt cx="162177" cy="193675"/>
              </a:xfrm>
            </p:grpSpPr>
            <p:cxnSp>
              <p:nvCxnSpPr>
                <p:cNvPr id="98" name="Straight Connector 9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9" name="Straight Connector 9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4" name="Group 93"/>
              <p:cNvGrpSpPr/>
              <p:nvPr/>
            </p:nvGrpSpPr>
            <p:grpSpPr>
              <a:xfrm>
                <a:off x="552198" y="4473575"/>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5" name="Straight Connector 94"/>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59" name="Group 58"/>
            <p:cNvGrpSpPr/>
            <p:nvPr/>
          </p:nvGrpSpPr>
          <p:grpSpPr>
            <a:xfrm>
              <a:off x="12239969" y="1190183"/>
              <a:ext cx="162177" cy="5020117"/>
              <a:chOff x="552198" y="1190183"/>
              <a:chExt cx="162177" cy="5020117"/>
            </a:xfrm>
          </p:grpSpPr>
          <p:cxnSp>
            <p:nvCxnSpPr>
              <p:cNvPr id="84" name="Straight Connector 83"/>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5" name="Group 84"/>
              <p:cNvGrpSpPr/>
              <p:nvPr/>
            </p:nvGrpSpPr>
            <p:grpSpPr>
              <a:xfrm>
                <a:off x="552198" y="2736850"/>
                <a:ext cx="162177" cy="193675"/>
                <a:chOff x="552198" y="2736850"/>
                <a:chExt cx="162177" cy="193675"/>
              </a:xfrm>
            </p:grpSpPr>
            <p:cxnSp>
              <p:nvCxnSpPr>
                <p:cNvPr id="90" name="Straight Connector 89"/>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1" name="Straight Connector 90"/>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6" name="Group 85"/>
              <p:cNvGrpSpPr/>
              <p:nvPr/>
            </p:nvGrpSpPr>
            <p:grpSpPr>
              <a:xfrm>
                <a:off x="552198" y="4473575"/>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7" name="Straight Connector 86"/>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0" name="Group 59"/>
            <p:cNvGrpSpPr/>
            <p:nvPr/>
          </p:nvGrpSpPr>
          <p:grpSpPr>
            <a:xfrm>
              <a:off x="483994" y="6975126"/>
              <a:ext cx="11220839" cy="162178"/>
              <a:chOff x="483994" y="6975126"/>
              <a:chExt cx="11220839" cy="162178"/>
            </a:xfrm>
          </p:grpSpPr>
          <p:cxnSp>
            <p:nvCxnSpPr>
              <p:cNvPr id="73" name="Straight Connector 72"/>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4" name="Group 73"/>
              <p:cNvGrpSpPr/>
              <p:nvPr/>
            </p:nvGrpSpPr>
            <p:grpSpPr>
              <a:xfrm rot="16200000">
                <a:off x="3170231" y="6959377"/>
                <a:ext cx="162177" cy="193675"/>
                <a:chOff x="552198" y="2736850"/>
                <a:chExt cx="162177" cy="193675"/>
              </a:xfrm>
            </p:grpSpPr>
            <p:cxnSp>
              <p:nvCxnSpPr>
                <p:cNvPr id="82" name="Straight Connector 8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3" name="Straight Connector 8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5" name="Group 74"/>
              <p:cNvGrpSpPr/>
              <p:nvPr/>
            </p:nvGrpSpPr>
            <p:grpSpPr>
              <a:xfrm rot="16200000">
                <a:off x="6021313" y="6959377"/>
                <a:ext cx="162177" cy="193675"/>
                <a:chOff x="552198" y="2736850"/>
                <a:chExt cx="162177" cy="193675"/>
              </a:xfrm>
            </p:grpSpPr>
            <p:cxnSp>
              <p:nvCxnSpPr>
                <p:cNvPr id="80" name="Straight Connector 79"/>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1" name="Straight Connector 80"/>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6" name="Straight Connector 75"/>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7" name="Group 76"/>
              <p:cNvGrpSpPr/>
              <p:nvPr/>
            </p:nvGrpSpPr>
            <p:grpSpPr>
              <a:xfrm rot="16200000">
                <a:off x="8872394" y="6959377"/>
                <a:ext cx="162177" cy="193675"/>
                <a:chOff x="552198" y="2736850"/>
                <a:chExt cx="162177" cy="193675"/>
              </a:xfrm>
            </p:grpSpPr>
            <p:cxnSp>
              <p:nvCxnSpPr>
                <p:cNvPr id="78" name="Straight Connector 7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9" name="Straight Connector 7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1" name="Group 60"/>
            <p:cNvGrpSpPr/>
            <p:nvPr/>
          </p:nvGrpSpPr>
          <p:grpSpPr>
            <a:xfrm>
              <a:off x="483994" y="-228600"/>
              <a:ext cx="11220839" cy="162178"/>
              <a:chOff x="483994" y="6975126"/>
              <a:chExt cx="11220839" cy="162178"/>
            </a:xfrm>
          </p:grpSpPr>
          <p:cxnSp>
            <p:nvCxnSpPr>
              <p:cNvPr id="62" name="Straight Connector 61"/>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3" name="Group 62"/>
              <p:cNvGrpSpPr/>
              <p:nvPr/>
            </p:nvGrpSpPr>
            <p:grpSpPr>
              <a:xfrm rot="16200000">
                <a:off x="3170231" y="6959377"/>
                <a:ext cx="162177" cy="193675"/>
                <a:chOff x="552198" y="2736850"/>
                <a:chExt cx="162177" cy="193675"/>
              </a:xfrm>
            </p:grpSpPr>
            <p:cxnSp>
              <p:nvCxnSpPr>
                <p:cNvPr id="71" name="Straight Connector 70"/>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2" name="Straight Connector 71"/>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4" name="Group 63"/>
              <p:cNvGrpSpPr/>
              <p:nvPr/>
            </p:nvGrpSpPr>
            <p:grpSpPr>
              <a:xfrm rot="16200000">
                <a:off x="6021313" y="6959377"/>
                <a:ext cx="162177" cy="193675"/>
                <a:chOff x="552198" y="2736850"/>
                <a:chExt cx="162177" cy="193675"/>
              </a:xfrm>
            </p:grpSpPr>
            <p:cxnSp>
              <p:nvCxnSpPr>
                <p:cNvPr id="69" name="Straight Connector 68"/>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0" name="Straight Connector 69"/>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65" name="Straight Connector 64"/>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6" name="Group 65"/>
              <p:cNvGrpSpPr/>
              <p:nvPr/>
            </p:nvGrpSpPr>
            <p:grpSpPr>
              <a:xfrm rot="16200000">
                <a:off x="8872394" y="6959377"/>
                <a:ext cx="162177" cy="193675"/>
                <a:chOff x="552198" y="2736850"/>
                <a:chExt cx="162177" cy="193675"/>
              </a:xfrm>
            </p:grpSpPr>
            <p:cxnSp>
              <p:nvCxnSpPr>
                <p:cNvPr id="67" name="Straight Connector 6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68" name="Straight Connector 6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sp>
        <p:nvSpPr>
          <p:cNvPr id="102" name="TextBox 101">
            <a:extLst>
              <a:ext uri="{FF2B5EF4-FFF2-40B4-BE49-F238E27FC236}">
                <a16:creationId xmlns:a16="http://schemas.microsoft.com/office/drawing/2014/main" xmlns="" id="{4FC211C9-64A3-2047-BFA3-4F9695E1F1E8}"/>
              </a:ext>
            </a:extLst>
          </p:cNvPr>
          <p:cNvSpPr txBox="1"/>
          <p:nvPr/>
        </p:nvSpPr>
        <p:spPr>
          <a:xfrm>
            <a:off x="483993" y="1148870"/>
            <a:ext cx="5521568" cy="5025529"/>
          </a:xfrm>
          <a:prstGeom prst="rect">
            <a:avLst/>
          </a:prstGeom>
          <a:solidFill>
            <a:schemeClr val="bg1"/>
          </a:solidFill>
        </p:spPr>
        <p:txBody>
          <a:bodyPr wrap="square" lIns="137160" tIns="137160" rIns="137160" bIns="137160" rtlCol="0">
            <a:noAutofit/>
          </a:bodyPr>
          <a:lstStyle/>
          <a:p>
            <a:r>
              <a:rPr lang="en-US" sz="1400" b="1" dirty="0">
                <a:solidFill>
                  <a:schemeClr val="tx1">
                    <a:lumMod val="65000"/>
                    <a:lumOff val="35000"/>
                  </a:schemeClr>
                </a:solidFill>
                <a:latin typeface="Arial" panose="020B0604020202020204" pitchFamily="34" charset="0"/>
                <a:cs typeface="Arial" panose="020B0604020202020204" pitchFamily="34" charset="0"/>
              </a:rPr>
              <a:t>SAMPLE</a:t>
            </a:r>
          </a:p>
          <a:p>
            <a:pPr marL="171450" indent="-171450">
              <a:buFont typeface="Arial" panose="020B0604020202020204" pitchFamily="34" charset="0"/>
              <a:buChar char="•"/>
            </a:pPr>
            <a:r>
              <a:rPr lang="en-US" sz="1400" dirty="0">
                <a:solidFill>
                  <a:schemeClr val="tx1">
                    <a:lumMod val="65000"/>
                    <a:lumOff val="35000"/>
                  </a:schemeClr>
                </a:solidFill>
                <a:latin typeface="Arial" panose="020B0604020202020204" pitchFamily="34" charset="0"/>
                <a:cs typeface="Arial" panose="020B0604020202020204" pitchFamily="34" charset="0"/>
              </a:rPr>
              <a:t>N=2,000 current and former legal-age smoke-free users throughout India</a:t>
            </a:r>
          </a:p>
          <a:p>
            <a:endParaRPr lang="en-US" sz="1400" dirty="0">
              <a:solidFill>
                <a:schemeClr val="tx1">
                  <a:lumMod val="65000"/>
                  <a:lumOff val="35000"/>
                </a:schemeClr>
              </a:solidFill>
              <a:latin typeface="Arial" panose="020B0604020202020204" pitchFamily="34" charset="0"/>
              <a:cs typeface="Arial" panose="020B0604020202020204" pitchFamily="34" charset="0"/>
            </a:endParaRPr>
          </a:p>
          <a:p>
            <a:r>
              <a:rPr lang="en-US" sz="1400" b="1" dirty="0">
                <a:solidFill>
                  <a:schemeClr val="tx1">
                    <a:lumMod val="65000"/>
                    <a:lumOff val="35000"/>
                  </a:schemeClr>
                </a:solidFill>
                <a:latin typeface="Arial" panose="020B0604020202020204" pitchFamily="34" charset="0"/>
                <a:cs typeface="Arial" panose="020B0604020202020204" pitchFamily="34" charset="0"/>
              </a:rPr>
              <a:t>METHODOLOGY</a:t>
            </a:r>
            <a:r>
              <a:rPr lang="en-US" sz="1400" dirty="0">
                <a:solidFill>
                  <a:schemeClr val="tx1">
                    <a:lumMod val="65000"/>
                    <a:lumOff val="35000"/>
                  </a:schemeClr>
                </a:solidFill>
                <a:latin typeface="Arial" panose="020B0604020202020204" pitchFamily="34" charset="0"/>
                <a:cs typeface="Arial" panose="020B0604020202020204" pitchFamily="34" charset="0"/>
              </a:rPr>
              <a:t> </a:t>
            </a:r>
          </a:p>
          <a:p>
            <a:pPr marL="171450" indent="-171450">
              <a:buFont typeface="Arial" panose="020B0604020202020204" pitchFamily="34" charset="0"/>
              <a:buChar char="•"/>
            </a:pPr>
            <a:r>
              <a:rPr lang="en-US" sz="1400" dirty="0">
                <a:solidFill>
                  <a:schemeClr val="tx1">
                    <a:lumMod val="65000"/>
                    <a:lumOff val="35000"/>
                  </a:schemeClr>
                </a:solidFill>
                <a:latin typeface="Arial" panose="020B0604020202020204" pitchFamily="34" charset="0"/>
                <a:cs typeface="Arial" panose="020B0604020202020204" pitchFamily="34" charset="0"/>
              </a:rPr>
              <a:t>Online </a:t>
            </a:r>
          </a:p>
          <a:p>
            <a:endParaRPr lang="en-US" sz="1400" dirty="0">
              <a:solidFill>
                <a:schemeClr val="tx1">
                  <a:lumMod val="65000"/>
                  <a:lumOff val="35000"/>
                </a:schemeClr>
              </a:solidFill>
              <a:latin typeface="Arial" panose="020B0604020202020204" pitchFamily="34" charset="0"/>
              <a:cs typeface="Arial" panose="020B0604020202020204" pitchFamily="34" charset="0"/>
            </a:endParaRPr>
          </a:p>
          <a:p>
            <a:r>
              <a:rPr lang="en-US" sz="1400" b="1" dirty="0">
                <a:solidFill>
                  <a:schemeClr val="tx1">
                    <a:lumMod val="65000"/>
                    <a:lumOff val="35000"/>
                  </a:schemeClr>
                </a:solidFill>
                <a:latin typeface="Arial" panose="020B0604020202020204" pitchFamily="34" charset="0"/>
                <a:cs typeface="Arial" panose="020B0604020202020204" pitchFamily="34" charset="0"/>
              </a:rPr>
              <a:t>MARGIN OF ERROR</a:t>
            </a:r>
          </a:p>
          <a:p>
            <a:pPr marL="171450" indent="-171450">
              <a:buFont typeface="Arial" panose="020B0604020202020204" pitchFamily="34" charset="0"/>
              <a:buChar char="•"/>
            </a:pPr>
            <a:r>
              <a:rPr lang="en-US" sz="1400" dirty="0">
                <a:solidFill>
                  <a:srgbClr val="595959"/>
                </a:solidFill>
                <a:latin typeface="Arial" panose="020B0604020202020204" pitchFamily="34" charset="0"/>
                <a:cs typeface="Arial" panose="020B0604020202020204" pitchFamily="34" charset="0"/>
              </a:rPr>
              <a:t>±2%</a:t>
            </a:r>
            <a:endParaRPr lang="en-US" sz="1400" u="sng" dirty="0">
              <a:solidFill>
                <a:schemeClr val="tx1">
                  <a:lumMod val="65000"/>
                  <a:lumOff val="35000"/>
                </a:schemeClr>
              </a:solidFill>
              <a:latin typeface="Arial" panose="020B0604020202020204" pitchFamily="34" charset="0"/>
              <a:cs typeface="Arial" panose="020B0604020202020204" pitchFamily="34" charset="0"/>
            </a:endParaRPr>
          </a:p>
          <a:p>
            <a:endParaRPr lang="en-US" sz="1400" dirty="0">
              <a:solidFill>
                <a:schemeClr val="tx1">
                  <a:lumMod val="65000"/>
                  <a:lumOff val="35000"/>
                </a:schemeClr>
              </a:solidFill>
              <a:latin typeface="Arial" panose="020B0604020202020204" pitchFamily="34" charset="0"/>
              <a:cs typeface="Arial" panose="020B0604020202020204" pitchFamily="34" charset="0"/>
            </a:endParaRPr>
          </a:p>
          <a:p>
            <a:r>
              <a:rPr lang="en-US" sz="1400" b="1" dirty="0">
                <a:solidFill>
                  <a:schemeClr val="tx1">
                    <a:lumMod val="65000"/>
                    <a:lumOff val="35000"/>
                  </a:schemeClr>
                </a:solidFill>
                <a:latin typeface="Arial" panose="020B0604020202020204" pitchFamily="34" charset="0"/>
                <a:cs typeface="Arial" panose="020B0604020202020204" pitchFamily="34" charset="0"/>
              </a:rPr>
              <a:t>WEIGHTING</a:t>
            </a:r>
          </a:p>
          <a:p>
            <a:pPr marL="171450" indent="-171450">
              <a:buFont typeface="Arial" panose="020B0604020202020204" pitchFamily="34" charset="0"/>
              <a:buChar char="•"/>
            </a:pPr>
            <a:r>
              <a:rPr lang="en-US" sz="1400" dirty="0">
                <a:solidFill>
                  <a:schemeClr val="tx1">
                    <a:lumMod val="65000"/>
                    <a:lumOff val="35000"/>
                  </a:schemeClr>
                </a:solidFill>
                <a:latin typeface="Arial" panose="020B0604020202020204" pitchFamily="34" charset="0"/>
                <a:cs typeface="Arial" panose="020B0604020202020204" pitchFamily="34" charset="0"/>
              </a:rPr>
              <a:t>The data has been weighted by gender</a:t>
            </a:r>
          </a:p>
          <a:p>
            <a:endParaRPr lang="en-US" sz="1400" dirty="0">
              <a:solidFill>
                <a:schemeClr val="tx1">
                  <a:lumMod val="65000"/>
                  <a:lumOff val="35000"/>
                </a:schemeClr>
              </a:solidFill>
              <a:latin typeface="Arial" panose="020B0604020202020204" pitchFamily="34" charset="0"/>
              <a:cs typeface="Arial" panose="020B0604020202020204" pitchFamily="34" charset="0"/>
            </a:endParaRPr>
          </a:p>
          <a:p>
            <a:r>
              <a:rPr lang="en-US" sz="1400" b="1" dirty="0">
                <a:solidFill>
                  <a:schemeClr val="tx1">
                    <a:lumMod val="65000"/>
                    <a:lumOff val="35000"/>
                  </a:schemeClr>
                </a:solidFill>
                <a:latin typeface="Arial" panose="020B0604020202020204" pitchFamily="34" charset="0"/>
                <a:cs typeface="Arial" panose="020B0604020202020204" pitchFamily="34" charset="0"/>
              </a:rPr>
              <a:t>LANGUAGE</a:t>
            </a:r>
          </a:p>
          <a:p>
            <a:pPr marL="171450" indent="-171450">
              <a:buFont typeface="Arial" panose="020B0604020202020204" pitchFamily="34" charset="0"/>
              <a:buChar char="•"/>
            </a:pPr>
            <a:r>
              <a:rPr lang="en-US" sz="1400" dirty="0">
                <a:solidFill>
                  <a:schemeClr val="tx1">
                    <a:lumMod val="65000"/>
                    <a:lumOff val="35000"/>
                  </a:schemeClr>
                </a:solidFill>
                <a:latin typeface="Arial" panose="020B0604020202020204" pitchFamily="34" charset="0"/>
                <a:cs typeface="Arial" panose="020B0604020202020204" pitchFamily="34" charset="0"/>
              </a:rPr>
              <a:t>Localized English and Hindi</a:t>
            </a:r>
          </a:p>
          <a:p>
            <a:pPr marL="171450" indent="-171450">
              <a:buFont typeface="Arial" panose="020B0604020202020204" pitchFamily="34" charset="0"/>
              <a:buChar char="•"/>
            </a:pPr>
            <a:endParaRPr lang="en-US" sz="1400" dirty="0">
              <a:solidFill>
                <a:schemeClr val="tx1">
                  <a:lumMod val="65000"/>
                  <a:lumOff val="35000"/>
                </a:schemeClr>
              </a:solidFill>
              <a:latin typeface="Arial" panose="020B0604020202020204" pitchFamily="34" charset="0"/>
              <a:cs typeface="Arial" panose="020B0604020202020204" pitchFamily="34" charset="0"/>
            </a:endParaRPr>
          </a:p>
          <a:p>
            <a:r>
              <a:rPr lang="en-US" sz="1400" b="1" dirty="0">
                <a:solidFill>
                  <a:schemeClr val="tx1">
                    <a:lumMod val="65000"/>
                    <a:lumOff val="35000"/>
                  </a:schemeClr>
                </a:solidFill>
                <a:latin typeface="Arial" panose="020B0604020202020204" pitchFamily="34" charset="0"/>
                <a:cs typeface="Arial" panose="020B0604020202020204" pitchFamily="34" charset="0"/>
              </a:rPr>
              <a:t>FIELD DATES</a:t>
            </a:r>
          </a:p>
          <a:p>
            <a:pPr marL="171450" indent="-171450">
              <a:buFont typeface="Arial" panose="020B0604020202020204" pitchFamily="34" charset="0"/>
              <a:buChar char="•"/>
            </a:pPr>
            <a:r>
              <a:rPr lang="en-US" sz="1400" dirty="0">
                <a:solidFill>
                  <a:schemeClr val="tx1">
                    <a:lumMod val="65000"/>
                    <a:lumOff val="35000"/>
                  </a:schemeClr>
                </a:solidFill>
                <a:latin typeface="Arial" panose="020B0604020202020204" pitchFamily="34" charset="0"/>
                <a:cs typeface="Arial" panose="020B0604020202020204" pitchFamily="34" charset="0"/>
              </a:rPr>
              <a:t>August 30 – September 7, 2021</a:t>
            </a:r>
          </a:p>
          <a:p>
            <a:pPr marL="171450" indent="-171450">
              <a:buFont typeface="Arial" panose="020B0604020202020204" pitchFamily="34" charset="0"/>
              <a:buChar char="•"/>
            </a:pPr>
            <a:endParaRPr lang="en-US" sz="1400" dirty="0">
              <a:solidFill>
                <a:schemeClr val="tx1">
                  <a:lumMod val="65000"/>
                  <a:lumOff val="35000"/>
                </a:schemeClr>
              </a:solidFill>
              <a:latin typeface="Arial" panose="020B0604020202020204" pitchFamily="34" charset="0"/>
              <a:cs typeface="Arial" panose="020B0604020202020204" pitchFamily="34" charset="0"/>
            </a:endParaRPr>
          </a:p>
          <a:p>
            <a:r>
              <a:rPr lang="en-US" sz="1400" b="1" dirty="0">
                <a:solidFill>
                  <a:schemeClr val="tx1">
                    <a:lumMod val="65000"/>
                    <a:lumOff val="35000"/>
                  </a:schemeClr>
                </a:solidFill>
                <a:latin typeface="Arial" panose="020B0604020202020204" pitchFamily="34" charset="0"/>
                <a:cs typeface="Arial" panose="020B0604020202020204" pitchFamily="34" charset="0"/>
              </a:rPr>
              <a:t>FIELDWORK PROVIDER</a:t>
            </a:r>
          </a:p>
          <a:p>
            <a:endParaRPr lang="en-US" sz="1000" i="1" dirty="0">
              <a:solidFill>
                <a:schemeClr val="tx1">
                  <a:lumMod val="65000"/>
                  <a:lumOff val="35000"/>
                </a:schemeClr>
              </a:solidFill>
              <a:latin typeface="Arial" panose="020B0604020202020204" pitchFamily="34" charset="0"/>
              <a:cs typeface="Arial" panose="020B0604020202020204" pitchFamily="34" charset="0"/>
            </a:endParaRPr>
          </a:p>
          <a:p>
            <a:endParaRPr lang="en-US" sz="800" i="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118" name="TextBox 117">
            <a:extLst>
              <a:ext uri="{FF2B5EF4-FFF2-40B4-BE49-F238E27FC236}">
                <a16:creationId xmlns:a16="http://schemas.microsoft.com/office/drawing/2014/main" xmlns="" id="{EC41A3DA-0E2C-AC4D-9FE0-7B1AD6337432}"/>
              </a:ext>
            </a:extLst>
          </p:cNvPr>
          <p:cNvSpPr txBox="1"/>
          <p:nvPr/>
        </p:nvSpPr>
        <p:spPr>
          <a:xfrm>
            <a:off x="6193128" y="1148869"/>
            <a:ext cx="5521568" cy="5025529"/>
          </a:xfrm>
          <a:prstGeom prst="rect">
            <a:avLst/>
          </a:prstGeom>
          <a:solidFill>
            <a:schemeClr val="bg1"/>
          </a:solidFill>
        </p:spPr>
        <p:txBody>
          <a:bodyPr wrap="square" lIns="137160" tIns="137160" rIns="137160" bIns="137160" rtlCol="0">
            <a:noAutofit/>
          </a:bodyPr>
          <a:lstStyle/>
          <a:p>
            <a:pPr>
              <a:spcBef>
                <a:spcPts val="1200"/>
              </a:spcBef>
            </a:pPr>
            <a:r>
              <a:rPr lang="en-US" sz="1400" b="1" dirty="0">
                <a:solidFill>
                  <a:schemeClr val="tx1">
                    <a:lumMod val="65000"/>
                    <a:lumOff val="35000"/>
                  </a:schemeClr>
                </a:solidFill>
                <a:latin typeface="Arial" panose="020B0604020202020204" pitchFamily="34" charset="0"/>
                <a:cs typeface="Arial" panose="020B0604020202020204" pitchFamily="34" charset="0"/>
              </a:rPr>
              <a:t>AUDIENCE / SUBGROUP DEFINITIONS</a:t>
            </a:r>
          </a:p>
          <a:p>
            <a:pPr marL="171450" indent="-171450">
              <a:spcBef>
                <a:spcPts val="1200"/>
              </a:spcBef>
              <a:buFont typeface="Arial" panose="020B0604020202020204" pitchFamily="34" charset="0"/>
              <a:buChar char="•"/>
            </a:pPr>
            <a:r>
              <a:rPr lang="en-US" sz="1400" b="1" dirty="0">
                <a:solidFill>
                  <a:schemeClr val="tx1">
                    <a:lumMod val="65000"/>
                    <a:lumOff val="35000"/>
                  </a:schemeClr>
                </a:solidFill>
                <a:latin typeface="Arial" panose="020B0604020202020204" pitchFamily="34" charset="0"/>
                <a:cs typeface="Arial" panose="020B0604020202020204" pitchFamily="34" charset="0"/>
              </a:rPr>
              <a:t>Smokers: </a:t>
            </a:r>
            <a:r>
              <a:rPr lang="en-US" sz="1400" dirty="0">
                <a:solidFill>
                  <a:schemeClr val="tx1">
                    <a:lumMod val="65000"/>
                    <a:lumOff val="35000"/>
                  </a:schemeClr>
                </a:solidFill>
                <a:latin typeface="Arial" panose="020B0604020202020204" pitchFamily="34" charset="0"/>
                <a:cs typeface="Arial" panose="020B0604020202020204" pitchFamily="34" charset="0"/>
              </a:rPr>
              <a:t>Respondents who self-report using cigarettes “regularly” or “occasionally” are defined as smokers</a:t>
            </a:r>
          </a:p>
          <a:p>
            <a:pPr marL="171450" indent="-171450">
              <a:spcBef>
                <a:spcPts val="1200"/>
              </a:spcBef>
              <a:buFont typeface="Arial" panose="020B0604020202020204" pitchFamily="34" charset="0"/>
              <a:buChar char="•"/>
            </a:pPr>
            <a:r>
              <a:rPr lang="en-US" sz="1400" b="1" dirty="0">
                <a:solidFill>
                  <a:schemeClr val="tx1">
                    <a:lumMod val="65000"/>
                    <a:lumOff val="35000"/>
                  </a:schemeClr>
                </a:solidFill>
                <a:latin typeface="Arial" panose="020B0604020202020204" pitchFamily="34" charset="0"/>
                <a:cs typeface="Arial" panose="020B0604020202020204" pitchFamily="34" charset="0"/>
              </a:rPr>
              <a:t>Current smoke-free users: </a:t>
            </a:r>
            <a:r>
              <a:rPr lang="en-US" sz="1400" dirty="0">
                <a:solidFill>
                  <a:schemeClr val="tx1">
                    <a:lumMod val="65000"/>
                    <a:lumOff val="35000"/>
                  </a:schemeClr>
                </a:solidFill>
                <a:latin typeface="Arial" panose="020B0604020202020204" pitchFamily="34" charset="0"/>
                <a:cs typeface="Arial" panose="020B0604020202020204" pitchFamily="34" charset="0"/>
              </a:rPr>
              <a:t>Respondents who self-report using e-cigarettes or heated tobacco products “regularly” or “occasionally” are defined as current smoke-free users</a:t>
            </a:r>
          </a:p>
          <a:p>
            <a:pPr marL="171450" indent="-171450">
              <a:spcBef>
                <a:spcPts val="1200"/>
              </a:spcBef>
              <a:buFont typeface="Arial" panose="020B0604020202020204" pitchFamily="34" charset="0"/>
              <a:buChar char="•"/>
            </a:pPr>
            <a:r>
              <a:rPr lang="en-US" sz="1400" b="1" dirty="0">
                <a:solidFill>
                  <a:schemeClr val="tx1">
                    <a:lumMod val="65000"/>
                    <a:lumOff val="35000"/>
                  </a:schemeClr>
                </a:solidFill>
                <a:latin typeface="Arial" panose="020B0604020202020204" pitchFamily="34" charset="0"/>
                <a:cs typeface="Arial" panose="020B0604020202020204" pitchFamily="34" charset="0"/>
              </a:rPr>
              <a:t>Opinion leaders:  </a:t>
            </a:r>
            <a:r>
              <a:rPr lang="en-US" sz="1400" dirty="0">
                <a:solidFill>
                  <a:schemeClr val="tx1">
                    <a:lumMod val="65000"/>
                    <a:lumOff val="35000"/>
                  </a:schemeClr>
                </a:solidFill>
                <a:latin typeface="Arial" panose="020B0604020202020204" pitchFamily="34" charset="0"/>
                <a:cs typeface="Arial" panose="020B0604020202020204" pitchFamily="34" charset="0"/>
              </a:rPr>
              <a:t>Respondents who self-report doing </a:t>
            </a:r>
            <a:r>
              <a:rPr lang="en-US" sz="1400" u="sng" dirty="0">
                <a:solidFill>
                  <a:schemeClr val="tx1">
                    <a:lumMod val="65000"/>
                    <a:lumOff val="35000"/>
                  </a:schemeClr>
                </a:solidFill>
                <a:latin typeface="Arial" panose="020B0604020202020204" pitchFamily="34" charset="0"/>
                <a:cs typeface="Arial" panose="020B0604020202020204" pitchFamily="34" charset="0"/>
              </a:rPr>
              <a:t>all</a:t>
            </a:r>
            <a:r>
              <a:rPr lang="en-US" sz="1400" dirty="0">
                <a:solidFill>
                  <a:schemeClr val="tx1">
                    <a:lumMod val="65000"/>
                    <a:lumOff val="35000"/>
                  </a:schemeClr>
                </a:solidFill>
                <a:latin typeface="Arial" panose="020B0604020202020204" pitchFamily="34" charset="0"/>
                <a:cs typeface="Arial" panose="020B0604020202020204" pitchFamily="34" charset="0"/>
              </a:rPr>
              <a:t> of the following are defined as opinion leaders:</a:t>
            </a:r>
          </a:p>
          <a:p>
            <a:pPr marL="628650" lvl="1" indent="-171450">
              <a:spcBef>
                <a:spcPts val="1200"/>
              </a:spcBef>
              <a:buFont typeface="Arial" panose="020B0604020202020204" pitchFamily="34" charset="0"/>
              <a:buChar char="•"/>
            </a:pPr>
            <a:r>
              <a:rPr lang="en-US" sz="1400" dirty="0">
                <a:solidFill>
                  <a:schemeClr val="tx1">
                    <a:lumMod val="65000"/>
                    <a:lumOff val="35000"/>
                  </a:schemeClr>
                </a:solidFill>
                <a:latin typeface="Arial" panose="020B0604020202020204" pitchFamily="34" charset="0"/>
                <a:cs typeface="Arial" panose="020B0604020202020204" pitchFamily="34" charset="0"/>
              </a:rPr>
              <a:t>Tend to vote in national level elections in India all or most of the time</a:t>
            </a:r>
          </a:p>
          <a:p>
            <a:pPr marL="628650" lvl="1" indent="-171450">
              <a:spcBef>
                <a:spcPts val="1200"/>
              </a:spcBef>
              <a:buFont typeface="Arial" panose="020B0604020202020204" pitchFamily="34" charset="0"/>
              <a:buChar char="•"/>
            </a:pPr>
            <a:r>
              <a:rPr lang="en-US" sz="1400" dirty="0">
                <a:solidFill>
                  <a:schemeClr val="tx1">
                    <a:lumMod val="65000"/>
                    <a:lumOff val="35000"/>
                  </a:schemeClr>
                </a:solidFill>
                <a:latin typeface="Arial" panose="020B0604020202020204" pitchFamily="34" charset="0"/>
                <a:cs typeface="Arial" panose="020B0604020202020204" pitchFamily="34" charset="0"/>
              </a:rPr>
              <a:t>Are very interested in politics and public policy issues</a:t>
            </a:r>
          </a:p>
          <a:p>
            <a:pPr marL="628650" lvl="1" indent="-171450">
              <a:spcBef>
                <a:spcPts val="1200"/>
              </a:spcBef>
              <a:buFont typeface="Arial" panose="020B0604020202020204" pitchFamily="34" charset="0"/>
              <a:buChar char="•"/>
            </a:pPr>
            <a:r>
              <a:rPr lang="en-US" sz="1400" dirty="0">
                <a:solidFill>
                  <a:schemeClr val="tx1">
                    <a:lumMod val="65000"/>
                    <a:lumOff val="35000"/>
                  </a:schemeClr>
                </a:solidFill>
                <a:latin typeface="Arial" panose="020B0604020202020204" pitchFamily="34" charset="0"/>
                <a:cs typeface="Arial" panose="020B0604020202020204" pitchFamily="34" charset="0"/>
              </a:rPr>
              <a:t>Talk about government, politics, or society with family, friends, or co-workers several times a week</a:t>
            </a:r>
          </a:p>
          <a:p>
            <a:pPr>
              <a:spcBef>
                <a:spcPts val="1200"/>
              </a:spcBef>
            </a:pPr>
            <a:endParaRPr lang="en-US" sz="1400" dirty="0">
              <a:solidFill>
                <a:schemeClr val="tx1">
                  <a:lumMod val="65000"/>
                  <a:lumOff val="35000"/>
                </a:schemeClr>
              </a:solidFill>
              <a:highlight>
                <a:srgbClr val="FFFF00"/>
              </a:highlight>
              <a:latin typeface="Arial" panose="020B0604020202020204" pitchFamily="34" charset="0"/>
              <a:cs typeface="Arial" panose="020B0604020202020204" pitchFamily="34" charset="0"/>
            </a:endParaRPr>
          </a:p>
          <a:p>
            <a:pPr>
              <a:spcBef>
                <a:spcPts val="1200"/>
              </a:spcBef>
            </a:pPr>
            <a:endParaRPr lang="en-US" sz="1200" dirty="0">
              <a:solidFill>
                <a:schemeClr val="tx1">
                  <a:lumMod val="65000"/>
                  <a:lumOff val="35000"/>
                </a:schemeClr>
              </a:solidFill>
              <a:latin typeface="Arial" panose="020B0604020202020204" pitchFamily="34" charset="0"/>
              <a:cs typeface="Arial" panose="020B0604020202020204" pitchFamily="34" charset="0"/>
            </a:endParaRPr>
          </a:p>
          <a:p>
            <a:pPr>
              <a:spcBef>
                <a:spcPts val="1200"/>
              </a:spcBef>
            </a:pPr>
            <a:endParaRPr lang="en-US" sz="1200" dirty="0">
              <a:solidFill>
                <a:schemeClr val="tx1">
                  <a:lumMod val="65000"/>
                  <a:lumOff val="35000"/>
                </a:schemeClr>
              </a:solidFill>
              <a:latin typeface="Arial" panose="020B0604020202020204" pitchFamily="34" charset="0"/>
              <a:cs typeface="Arial" panose="020B0604020202020204" pitchFamily="34" charset="0"/>
            </a:endParaRPr>
          </a:p>
          <a:p>
            <a:pPr>
              <a:spcBef>
                <a:spcPts val="1200"/>
              </a:spcBef>
            </a:pPr>
            <a:endParaRPr lang="en-US" sz="1200" dirty="0">
              <a:solidFill>
                <a:schemeClr val="tx1">
                  <a:lumMod val="65000"/>
                  <a:lumOff val="35000"/>
                </a:schemeClr>
              </a:solidFill>
              <a:latin typeface="Arial" panose="020B0604020202020204" pitchFamily="34" charset="0"/>
              <a:cs typeface="Arial" panose="020B0604020202020204" pitchFamily="34" charset="0"/>
            </a:endParaRPr>
          </a:p>
          <a:p>
            <a:pPr>
              <a:spcBef>
                <a:spcPts val="1200"/>
              </a:spcBef>
            </a:pPr>
            <a:r>
              <a:rPr lang="en-US" sz="1200" dirty="0">
                <a:solidFill>
                  <a:schemeClr val="tx1">
                    <a:lumMod val="65000"/>
                    <a:lumOff val="35000"/>
                  </a:schemeClr>
                </a:solidFill>
                <a:latin typeface="Arial" panose="020B0604020202020204" pitchFamily="34" charset="0"/>
                <a:cs typeface="Arial" panose="020B0604020202020204" pitchFamily="34" charset="0"/>
              </a:rPr>
              <a:t> </a:t>
            </a:r>
          </a:p>
          <a:p>
            <a:pPr>
              <a:spcBef>
                <a:spcPts val="1200"/>
              </a:spcBef>
            </a:pPr>
            <a:endParaRPr lang="en-US" sz="1200" dirty="0">
              <a:solidFill>
                <a:schemeClr val="tx1">
                  <a:lumMod val="65000"/>
                  <a:lumOff val="35000"/>
                </a:schemeClr>
              </a:solidFill>
              <a:latin typeface="Arial" panose="020B0604020202020204" pitchFamily="34" charset="0"/>
              <a:cs typeface="Arial" panose="020B0604020202020204" pitchFamily="34" charset="0"/>
            </a:endParaRPr>
          </a:p>
          <a:p>
            <a:pPr>
              <a:spcBef>
                <a:spcPts val="1200"/>
              </a:spcBef>
            </a:pPr>
            <a:endParaRPr lang="en-US" sz="1200" dirty="0">
              <a:solidFill>
                <a:schemeClr val="tx1">
                  <a:lumMod val="65000"/>
                  <a:lumOff val="35000"/>
                </a:schemeClr>
              </a:solidFill>
              <a:latin typeface="Arial" panose="020B0604020202020204" pitchFamily="34" charset="0"/>
              <a:cs typeface="Arial" panose="020B0604020202020204" pitchFamily="34" charset="0"/>
            </a:endParaRPr>
          </a:p>
          <a:p>
            <a:pPr>
              <a:spcBef>
                <a:spcPts val="1200"/>
              </a:spcBef>
            </a:pPr>
            <a:endParaRPr lang="en-US" sz="1200" dirty="0">
              <a:solidFill>
                <a:schemeClr val="tx1">
                  <a:lumMod val="65000"/>
                  <a:lumOff val="35000"/>
                </a:schemeClr>
              </a:solidFill>
              <a:latin typeface="Arial" panose="020B0604020202020204" pitchFamily="34" charset="0"/>
              <a:cs typeface="Arial" panose="020B0604020202020204" pitchFamily="34" charset="0"/>
            </a:endParaRPr>
          </a:p>
          <a:p>
            <a:pPr algn="r">
              <a:spcBef>
                <a:spcPts val="1200"/>
              </a:spcBef>
            </a:pPr>
            <a:endParaRPr lang="en-US" sz="1200" dirty="0">
              <a:solidFill>
                <a:schemeClr val="tx1">
                  <a:lumMod val="65000"/>
                  <a:lumOff val="35000"/>
                </a:schemeClr>
              </a:solidFill>
              <a:latin typeface="Arial" panose="020B0604020202020204" pitchFamily="34" charset="0"/>
              <a:cs typeface="Arial" panose="020B0604020202020204" pitchFamily="34" charset="0"/>
            </a:endParaRPr>
          </a:p>
          <a:p>
            <a:pPr algn="r">
              <a:spcBef>
                <a:spcPts val="1200"/>
              </a:spcBef>
            </a:pPr>
            <a:endParaRPr lang="en-US" sz="500" dirty="0">
              <a:solidFill>
                <a:schemeClr val="tx1">
                  <a:lumMod val="65000"/>
                  <a:lumOff val="35000"/>
                </a:schemeClr>
              </a:solidFill>
              <a:latin typeface="Arial" panose="020B0604020202020204" pitchFamily="34" charset="0"/>
              <a:cs typeface="Arial" panose="020B0604020202020204" pitchFamily="34" charset="0"/>
            </a:endParaRPr>
          </a:p>
          <a:p>
            <a:pPr algn="r">
              <a:spcBef>
                <a:spcPts val="1200"/>
              </a:spcBef>
            </a:pPr>
            <a:r>
              <a:rPr lang="en-US" sz="1200" dirty="0">
                <a:solidFill>
                  <a:schemeClr val="tx1">
                    <a:lumMod val="65000"/>
                    <a:lumOff val="35000"/>
                  </a:schemeClr>
                </a:solidFill>
                <a:latin typeface="Arial" panose="020B0604020202020204" pitchFamily="34" charset="0"/>
                <a:cs typeface="Arial" panose="020B0604020202020204" pitchFamily="34" charset="0"/>
              </a:rPr>
              <a:t>    NOTE: </a:t>
            </a:r>
            <a:r>
              <a:rPr lang="en-US" sz="1200" i="1" dirty="0">
                <a:solidFill>
                  <a:schemeClr val="tx1">
                    <a:lumMod val="65000"/>
                    <a:lumOff val="35000"/>
                  </a:schemeClr>
                </a:solidFill>
                <a:latin typeface="Arial" panose="020B0604020202020204" pitchFamily="34" charset="0"/>
                <a:cs typeface="Arial" panose="020B0604020202020204" pitchFamily="34" charset="0"/>
              </a:rPr>
              <a:t>Results may not total 100% due to rounding.</a:t>
            </a:r>
          </a:p>
          <a:p>
            <a:pPr>
              <a:spcBef>
                <a:spcPts val="1200"/>
              </a:spcBef>
            </a:pPr>
            <a:endParaRPr lang="en-US" sz="1200" dirty="0">
              <a:solidFill>
                <a:schemeClr val="tx1">
                  <a:lumMod val="65000"/>
                  <a:lumOff val="35000"/>
                </a:schemeClr>
              </a:solidFill>
              <a:latin typeface="Arial" panose="020B0604020202020204" pitchFamily="34" charset="0"/>
              <a:cs typeface="Arial" panose="020B0604020202020204" pitchFamily="34" charset="0"/>
            </a:endParaRPr>
          </a:p>
        </p:txBody>
      </p:sp>
      <p:pic>
        <p:nvPicPr>
          <p:cNvPr id="49" name="Picture 48">
            <a:extLst>
              <a:ext uri="{FF2B5EF4-FFF2-40B4-BE49-F238E27FC236}">
                <a16:creationId xmlns:a16="http://schemas.microsoft.com/office/drawing/2014/main" xmlns="" id="{AAAF1D66-45F2-D94A-8714-35F67F1FF807}"/>
              </a:ext>
            </a:extLst>
          </p:cNvPr>
          <p:cNvPicPr/>
          <p:nvPr/>
        </p:nvPicPr>
        <p:blipFill>
          <a:blip r:embed="rId2">
            <a:extLst>
              <a:ext uri="{28A0092B-C50C-407E-A947-70E740481C1C}">
                <a14:useLocalDpi xmlns:a14="http://schemas.microsoft.com/office/drawing/2010/main" xmlns="" val="0"/>
              </a:ext>
            </a:extLst>
          </a:blip>
          <a:stretch>
            <a:fillRect/>
          </a:stretch>
        </p:blipFill>
        <p:spPr>
          <a:xfrm>
            <a:off x="788444" y="5638792"/>
            <a:ext cx="1446530" cy="457200"/>
          </a:xfrm>
          <a:prstGeom prst="rect">
            <a:avLst/>
          </a:prstGeom>
        </p:spPr>
      </p:pic>
    </p:spTree>
    <p:extLst>
      <p:ext uri="{BB962C8B-B14F-4D97-AF65-F5344CB8AC3E}">
        <p14:creationId xmlns:p14="http://schemas.microsoft.com/office/powerpoint/2010/main" xmlns="" val="1733233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7" name="Group 46"/>
          <p:cNvGrpSpPr/>
          <p:nvPr/>
        </p:nvGrpSpPr>
        <p:grpSpPr>
          <a:xfrm>
            <a:off x="-202664" y="-228600"/>
            <a:ext cx="12604810" cy="7365904"/>
            <a:chOff x="-202664" y="-228600"/>
            <a:chExt cx="12604810" cy="7365904"/>
          </a:xfrm>
        </p:grpSpPr>
        <p:grpSp>
          <p:nvGrpSpPr>
            <p:cNvPr id="49" name="Group 48"/>
            <p:cNvGrpSpPr/>
            <p:nvPr/>
          </p:nvGrpSpPr>
          <p:grpSpPr>
            <a:xfrm>
              <a:off x="-202664" y="1190183"/>
              <a:ext cx="162177" cy="5020117"/>
              <a:chOff x="552198" y="1190183"/>
              <a:chExt cx="162177" cy="5020117"/>
            </a:xfrm>
          </p:grpSpPr>
          <p:cxnSp>
            <p:nvCxnSpPr>
              <p:cNvPr id="127" name="Straight Connector 126"/>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128" name="Group 127"/>
              <p:cNvGrpSpPr/>
              <p:nvPr/>
            </p:nvGrpSpPr>
            <p:grpSpPr>
              <a:xfrm>
                <a:off x="552198" y="2736850"/>
                <a:ext cx="162177" cy="193675"/>
                <a:chOff x="552198" y="2736850"/>
                <a:chExt cx="162177" cy="193675"/>
              </a:xfrm>
            </p:grpSpPr>
            <p:cxnSp>
              <p:nvCxnSpPr>
                <p:cNvPr id="133" name="Straight Connector 13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34" name="Straight Connector 13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29" name="Group 128"/>
              <p:cNvGrpSpPr/>
              <p:nvPr/>
            </p:nvGrpSpPr>
            <p:grpSpPr>
              <a:xfrm>
                <a:off x="552198" y="4473575"/>
                <a:ext cx="162177" cy="193675"/>
                <a:chOff x="552198" y="2736850"/>
                <a:chExt cx="162177" cy="193675"/>
              </a:xfrm>
            </p:grpSpPr>
            <p:cxnSp>
              <p:nvCxnSpPr>
                <p:cNvPr id="131" name="Straight Connector 130"/>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32" name="Straight Connector 131"/>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30" name="Straight Connector 129"/>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50" name="Group 49"/>
            <p:cNvGrpSpPr/>
            <p:nvPr/>
          </p:nvGrpSpPr>
          <p:grpSpPr>
            <a:xfrm>
              <a:off x="12239969" y="1190183"/>
              <a:ext cx="162177" cy="5020117"/>
              <a:chOff x="552198" y="1190183"/>
              <a:chExt cx="162177" cy="5020117"/>
            </a:xfrm>
          </p:grpSpPr>
          <p:cxnSp>
            <p:nvCxnSpPr>
              <p:cNvPr id="119" name="Straight Connector 118"/>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120" name="Group 119"/>
              <p:cNvGrpSpPr/>
              <p:nvPr/>
            </p:nvGrpSpPr>
            <p:grpSpPr>
              <a:xfrm>
                <a:off x="552198" y="2736850"/>
                <a:ext cx="162177" cy="193675"/>
                <a:chOff x="552198" y="2736850"/>
                <a:chExt cx="162177" cy="193675"/>
              </a:xfrm>
            </p:grpSpPr>
            <p:cxnSp>
              <p:nvCxnSpPr>
                <p:cNvPr id="125" name="Straight Connector 12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26" name="Straight Connector 12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21" name="Group 120"/>
              <p:cNvGrpSpPr/>
              <p:nvPr/>
            </p:nvGrpSpPr>
            <p:grpSpPr>
              <a:xfrm>
                <a:off x="552198" y="4473575"/>
                <a:ext cx="162177" cy="193675"/>
                <a:chOff x="552198" y="2736850"/>
                <a:chExt cx="162177" cy="193675"/>
              </a:xfrm>
            </p:grpSpPr>
            <p:cxnSp>
              <p:nvCxnSpPr>
                <p:cNvPr id="123" name="Straight Connector 12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24" name="Straight Connector 12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22" name="Straight Connector 121"/>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51" name="Group 50"/>
            <p:cNvGrpSpPr/>
            <p:nvPr/>
          </p:nvGrpSpPr>
          <p:grpSpPr>
            <a:xfrm>
              <a:off x="483994" y="6975126"/>
              <a:ext cx="11220839" cy="162178"/>
              <a:chOff x="483994" y="6975126"/>
              <a:chExt cx="11220839" cy="162178"/>
            </a:xfrm>
          </p:grpSpPr>
          <p:cxnSp>
            <p:nvCxnSpPr>
              <p:cNvPr id="64" name="Straight Connector 63"/>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5" name="Group 64"/>
              <p:cNvGrpSpPr/>
              <p:nvPr/>
            </p:nvGrpSpPr>
            <p:grpSpPr>
              <a:xfrm rot="16200000">
                <a:off x="3170231" y="6959377"/>
                <a:ext cx="162177" cy="193675"/>
                <a:chOff x="552198" y="2736850"/>
                <a:chExt cx="162177" cy="193675"/>
              </a:xfrm>
            </p:grpSpPr>
            <p:cxnSp>
              <p:nvCxnSpPr>
                <p:cNvPr id="117" name="Straight Connector 11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18" name="Straight Connector 11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rot="16200000">
                <a:off x="6021313" y="6959377"/>
                <a:ext cx="162177" cy="193675"/>
                <a:chOff x="552198" y="2736850"/>
                <a:chExt cx="162177" cy="193675"/>
              </a:xfrm>
            </p:grpSpPr>
            <p:cxnSp>
              <p:nvCxnSpPr>
                <p:cNvPr id="71" name="Straight Connector 70"/>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15" name="Straight Connector 11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67" name="Straight Connector 66"/>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8" name="Group 67"/>
              <p:cNvGrpSpPr/>
              <p:nvPr/>
            </p:nvGrpSpPr>
            <p:grpSpPr>
              <a:xfrm rot="16200000">
                <a:off x="8872394" y="6959377"/>
                <a:ext cx="162177" cy="193675"/>
                <a:chOff x="552198" y="2736850"/>
                <a:chExt cx="162177" cy="193675"/>
              </a:xfrm>
            </p:grpSpPr>
            <p:cxnSp>
              <p:nvCxnSpPr>
                <p:cNvPr id="69" name="Straight Connector 68"/>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0" name="Straight Connector 69"/>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52" name="Group 51"/>
            <p:cNvGrpSpPr/>
            <p:nvPr/>
          </p:nvGrpSpPr>
          <p:grpSpPr>
            <a:xfrm>
              <a:off x="483994" y="-228600"/>
              <a:ext cx="11220839" cy="162178"/>
              <a:chOff x="483994" y="6975126"/>
              <a:chExt cx="11220839" cy="162178"/>
            </a:xfrm>
          </p:grpSpPr>
          <p:cxnSp>
            <p:nvCxnSpPr>
              <p:cNvPr id="53" name="Straight Connector 52"/>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54" name="Group 53"/>
              <p:cNvGrpSpPr/>
              <p:nvPr/>
            </p:nvGrpSpPr>
            <p:grpSpPr>
              <a:xfrm rot="16200000">
                <a:off x="3170231" y="6959377"/>
                <a:ext cx="162177" cy="193675"/>
                <a:chOff x="552198" y="2736850"/>
                <a:chExt cx="162177" cy="193675"/>
              </a:xfrm>
            </p:grpSpPr>
            <p:cxnSp>
              <p:nvCxnSpPr>
                <p:cNvPr id="62" name="Straight Connector 6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63" name="Straight Connector 6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55" name="Group 54"/>
              <p:cNvGrpSpPr/>
              <p:nvPr/>
            </p:nvGrpSpPr>
            <p:grpSpPr>
              <a:xfrm rot="16200000">
                <a:off x="6021313" y="6959377"/>
                <a:ext cx="162177" cy="193675"/>
                <a:chOff x="552198" y="2736850"/>
                <a:chExt cx="162177" cy="193675"/>
              </a:xfrm>
            </p:grpSpPr>
            <p:cxnSp>
              <p:nvCxnSpPr>
                <p:cNvPr id="60" name="Straight Connector 59"/>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61" name="Straight Connector 60"/>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56" name="Straight Connector 55"/>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57" name="Group 56"/>
              <p:cNvGrpSpPr/>
              <p:nvPr/>
            </p:nvGrpSpPr>
            <p:grpSpPr>
              <a:xfrm rot="16200000">
                <a:off x="8872394" y="6959377"/>
                <a:ext cx="162177" cy="193675"/>
                <a:chOff x="552198" y="2736850"/>
                <a:chExt cx="162177" cy="193675"/>
              </a:xfrm>
            </p:grpSpPr>
            <p:cxnSp>
              <p:nvCxnSpPr>
                <p:cNvPr id="58" name="Straight Connector 5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59" name="Straight Connector 5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sp>
        <p:nvSpPr>
          <p:cNvPr id="72" name="Rectangle 71">
            <a:extLst>
              <a:ext uri="{FF2B5EF4-FFF2-40B4-BE49-F238E27FC236}">
                <a16:creationId xmlns:a16="http://schemas.microsoft.com/office/drawing/2014/main" xmlns="" id="{0DA15827-B49B-A143-A60D-6C22E926AF4C}"/>
              </a:ext>
            </a:extLst>
          </p:cNvPr>
          <p:cNvSpPr/>
          <p:nvPr/>
        </p:nvSpPr>
        <p:spPr>
          <a:xfrm>
            <a:off x="473343" y="1057661"/>
            <a:ext cx="11231489" cy="5152627"/>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lIns="137160" tIns="137160" rIns="137160" bIns="137160" rtlCol="0" anchor="t"/>
          <a:lstStyle/>
          <a:p>
            <a:pPr marL="342900" indent="-342900">
              <a:buFont typeface="+mj-lt"/>
              <a:buAutoNum type="arabicPeriod"/>
            </a:pPr>
            <a:r>
              <a:rPr lang="en-US" sz="1400" b="1" dirty="0">
                <a:solidFill>
                  <a:schemeClr val="tx1">
                    <a:lumMod val="65000"/>
                    <a:lumOff val="35000"/>
                  </a:schemeClr>
                </a:solidFill>
                <a:latin typeface="Arial" panose="020B0604020202020204" pitchFamily="34" charset="0"/>
                <a:cs typeface="Arial" panose="020B0604020202020204" pitchFamily="34" charset="0"/>
              </a:rPr>
              <a:t>Positive views of smoke-free products:  </a:t>
            </a:r>
            <a:r>
              <a:rPr lang="en-US" sz="1400" dirty="0">
                <a:solidFill>
                  <a:schemeClr val="tx1">
                    <a:lumMod val="65000"/>
                    <a:lumOff val="35000"/>
                  </a:schemeClr>
                </a:solidFill>
                <a:latin typeface="Arial" panose="020B0604020202020204" pitchFamily="34" charset="0"/>
                <a:cs typeface="Arial" panose="020B0604020202020204" pitchFamily="34" charset="0"/>
              </a:rPr>
              <a:t>Nearly nine-in-ten respondents (86%) believe products like e-cigarettes and heated tobacco products are a better alternative to cigarettes.  This viewpoint of smoke-free products is the driving reason for using them – when respondents were asked the main reason that they use e-cigarettes or heated tobacco products, the top reason is that the products are a better alternative to smoking cigarettes, bidis or pipe (45%), with the second reason being that the products are a healthier alternative (18%).</a:t>
            </a:r>
            <a:endParaRPr lang="en-US" sz="1400" b="1" dirty="0">
              <a:solidFill>
                <a:schemeClr val="tx1">
                  <a:lumMod val="65000"/>
                  <a:lumOff val="35000"/>
                </a:schemeClr>
              </a:solidFill>
              <a:latin typeface="Arial" panose="020B0604020202020204" pitchFamily="34" charset="0"/>
              <a:cs typeface="Arial" panose="020B0604020202020204" pitchFamily="34" charset="0"/>
            </a:endParaRPr>
          </a:p>
          <a:p>
            <a:pPr marL="342900" indent="-342900">
              <a:buFont typeface="+mj-lt"/>
              <a:buAutoNum type="arabicPeriod"/>
            </a:pPr>
            <a:endParaRPr lang="en-US" sz="1400" b="1" dirty="0">
              <a:solidFill>
                <a:schemeClr val="tx1">
                  <a:lumMod val="65000"/>
                  <a:lumOff val="35000"/>
                </a:schemeClr>
              </a:solidFill>
              <a:latin typeface="Arial" panose="020B0604020202020204" pitchFamily="34" charset="0"/>
              <a:cs typeface="Arial" panose="020B0604020202020204" pitchFamily="34" charset="0"/>
            </a:endParaRPr>
          </a:p>
          <a:p>
            <a:pPr marL="342900" indent="-342900">
              <a:buFont typeface="+mj-lt"/>
              <a:buAutoNum type="arabicPeriod"/>
            </a:pPr>
            <a:r>
              <a:rPr lang="en-US" sz="1400" b="1" dirty="0">
                <a:solidFill>
                  <a:schemeClr val="tx1">
                    <a:lumMod val="65000"/>
                    <a:lumOff val="35000"/>
                  </a:schemeClr>
                </a:solidFill>
                <a:latin typeface="Arial" panose="020B0604020202020204" pitchFamily="34" charset="0"/>
                <a:cs typeface="Arial" panose="020B0604020202020204" pitchFamily="34" charset="0"/>
              </a:rPr>
              <a:t>Support for government action:  </a:t>
            </a:r>
            <a:r>
              <a:rPr lang="en-US" sz="1400" dirty="0">
                <a:solidFill>
                  <a:schemeClr val="tx1">
                    <a:lumMod val="65000"/>
                    <a:lumOff val="35000"/>
                  </a:schemeClr>
                </a:solidFill>
                <a:latin typeface="Arial" panose="020B0604020202020204" pitchFamily="34" charset="0"/>
                <a:cs typeface="Arial" panose="020B0604020202020204" pitchFamily="34" charset="0"/>
              </a:rPr>
              <a:t>Virtually all respondents (95%) believe the government should come up with new ways to reduce the harm caused by smoking cigarettes.  A consideration for government action on reducing the harm from cigarettes is to remove the 2019 ban – 81% of current and former users of e-cigarettes and heated tobacco products believe the government should remove the ban on these products. </a:t>
            </a:r>
          </a:p>
          <a:p>
            <a:pPr marL="342900" indent="-342900">
              <a:buFont typeface="+mj-lt"/>
              <a:buAutoNum type="arabicPeriod"/>
            </a:pPr>
            <a:endParaRPr lang="en-US" sz="1400" b="1" dirty="0">
              <a:solidFill>
                <a:schemeClr val="tx1">
                  <a:lumMod val="65000"/>
                  <a:lumOff val="35000"/>
                </a:schemeClr>
              </a:solidFill>
              <a:latin typeface="Arial" panose="020B0604020202020204" pitchFamily="34" charset="0"/>
              <a:cs typeface="Arial" panose="020B0604020202020204" pitchFamily="34" charset="0"/>
            </a:endParaRPr>
          </a:p>
          <a:p>
            <a:pPr marL="342900" indent="-342900">
              <a:buFont typeface="+mj-lt"/>
              <a:buAutoNum type="arabicPeriod"/>
            </a:pPr>
            <a:r>
              <a:rPr lang="en-US" sz="1400" b="1" dirty="0">
                <a:solidFill>
                  <a:schemeClr val="tx1">
                    <a:lumMod val="65000"/>
                    <a:lumOff val="35000"/>
                  </a:schemeClr>
                </a:solidFill>
                <a:latin typeface="Arial" panose="020B0604020202020204" pitchFamily="34" charset="0"/>
                <a:cs typeface="Arial" panose="020B0604020202020204" pitchFamily="34" charset="0"/>
              </a:rPr>
              <a:t>Support for access to these products:</a:t>
            </a:r>
            <a:r>
              <a:rPr lang="en-US" sz="1400" dirty="0">
                <a:solidFill>
                  <a:schemeClr val="tx1">
                    <a:lumMod val="65000"/>
                    <a:lumOff val="35000"/>
                  </a:schemeClr>
                </a:solidFill>
                <a:latin typeface="Arial" panose="020B0604020202020204" pitchFamily="34" charset="0"/>
                <a:cs typeface="Arial" panose="020B0604020202020204" pitchFamily="34" charset="0"/>
              </a:rPr>
              <a:t>  Nearly nine-in-ten respondents (87%) believe alternative products like e-cigarettes and heated tobacco products should be just as accessible to adult smokers as regular cigarettes.  This access could lead to fewer smokers, as more than nine-in-ten (92%) current users of cigarettes or other types of tobacco products say they would consider switching to a smoke-free alternative product if it were legal, met quality and safety standards, and were conveniently available.</a:t>
            </a:r>
          </a:p>
          <a:p>
            <a:pPr marL="342900" indent="-342900">
              <a:buFont typeface="+mj-lt"/>
              <a:buAutoNum type="arabicPeriod"/>
            </a:pPr>
            <a:endParaRPr lang="en-US" sz="1400" b="1" dirty="0">
              <a:solidFill>
                <a:schemeClr val="tx1">
                  <a:lumMod val="65000"/>
                  <a:lumOff val="35000"/>
                </a:schemeClr>
              </a:solidFill>
              <a:latin typeface="Arial" panose="020B0604020202020204" pitchFamily="34" charset="0"/>
              <a:cs typeface="Arial" panose="020B0604020202020204" pitchFamily="34" charset="0"/>
            </a:endParaRPr>
          </a:p>
          <a:p>
            <a:pPr marL="342900" indent="-342900">
              <a:buFont typeface="+mj-lt"/>
              <a:buAutoNum type="arabicPeriod"/>
            </a:pPr>
            <a:r>
              <a:rPr lang="en-US" sz="1400" b="1" dirty="0">
                <a:solidFill>
                  <a:schemeClr val="tx1">
                    <a:lumMod val="65000"/>
                    <a:lumOff val="35000"/>
                  </a:schemeClr>
                </a:solidFill>
                <a:latin typeface="Arial" panose="020B0604020202020204" pitchFamily="34" charset="0"/>
                <a:cs typeface="Arial" panose="020B0604020202020204" pitchFamily="34" charset="0"/>
              </a:rPr>
              <a:t>Few stopped using smoke-free products after the 2019 ban:  </a:t>
            </a:r>
            <a:r>
              <a:rPr lang="en-US" sz="1400" dirty="0">
                <a:solidFill>
                  <a:schemeClr val="tx1">
                    <a:lumMod val="65000"/>
                    <a:lumOff val="35000"/>
                  </a:schemeClr>
                </a:solidFill>
                <a:latin typeface="Arial" panose="020B0604020202020204" pitchFamily="34" charset="0"/>
                <a:cs typeface="Arial" panose="020B0604020202020204" pitchFamily="34" charset="0"/>
              </a:rPr>
              <a:t>This survey of current &amp; former smoke-free product users reveals very little evidence that people stopped using smoke-free products following the 2019 ban on the sale of these products.  Of the N=2,000 respondents interviewed, 85% reported being a smoke-free user before</a:t>
            </a:r>
            <a:r>
              <a:rPr lang="en-US" sz="1400" i="1" dirty="0">
                <a:solidFill>
                  <a:schemeClr val="tx1">
                    <a:lumMod val="65000"/>
                    <a:lumOff val="35000"/>
                  </a:schemeClr>
                </a:solidFill>
                <a:latin typeface="Arial" panose="020B0604020202020204" pitchFamily="34" charset="0"/>
                <a:cs typeface="Arial" panose="020B0604020202020204" pitchFamily="34" charset="0"/>
              </a:rPr>
              <a:t> and </a:t>
            </a:r>
            <a:r>
              <a:rPr lang="en-US" sz="1400" dirty="0">
                <a:solidFill>
                  <a:schemeClr val="tx1">
                    <a:lumMod val="65000"/>
                    <a:lumOff val="35000"/>
                  </a:schemeClr>
                </a:solidFill>
                <a:latin typeface="Arial" panose="020B0604020202020204" pitchFamily="34" charset="0"/>
                <a:cs typeface="Arial" panose="020B0604020202020204" pitchFamily="34" charset="0"/>
              </a:rPr>
              <a:t>after</a:t>
            </a:r>
            <a:r>
              <a:rPr lang="en-US" sz="1400" i="1" dirty="0">
                <a:solidFill>
                  <a:schemeClr val="tx1">
                    <a:lumMod val="65000"/>
                    <a:lumOff val="35000"/>
                  </a:schemeClr>
                </a:solidFill>
                <a:latin typeface="Arial" panose="020B0604020202020204" pitchFamily="34" charset="0"/>
                <a:cs typeface="Arial" panose="020B0604020202020204" pitchFamily="34" charset="0"/>
              </a:rPr>
              <a:t> </a:t>
            </a:r>
            <a:r>
              <a:rPr lang="en-US" sz="1400" dirty="0">
                <a:solidFill>
                  <a:schemeClr val="tx1">
                    <a:lumMod val="65000"/>
                    <a:lumOff val="35000"/>
                  </a:schemeClr>
                </a:solidFill>
                <a:latin typeface="Arial" panose="020B0604020202020204" pitchFamily="34" charset="0"/>
                <a:cs typeface="Arial" panose="020B0604020202020204" pitchFamily="34" charset="0"/>
              </a:rPr>
              <a:t>the ban. </a:t>
            </a:r>
          </a:p>
          <a:p>
            <a:pPr marL="342900" indent="-342900">
              <a:buFont typeface="+mj-lt"/>
              <a:buAutoNum type="arabicPeriod"/>
            </a:pPr>
            <a:endParaRPr lang="en-US" sz="1400" b="1" dirty="0">
              <a:solidFill>
                <a:schemeClr val="tx1">
                  <a:lumMod val="65000"/>
                  <a:lumOff val="35000"/>
                </a:schemeClr>
              </a:solidFill>
              <a:latin typeface="Arial" panose="020B0604020202020204" pitchFamily="34" charset="0"/>
              <a:cs typeface="Arial" panose="020B0604020202020204" pitchFamily="34" charset="0"/>
            </a:endParaRPr>
          </a:p>
          <a:p>
            <a:pPr marL="342900" indent="-342900">
              <a:buFont typeface="+mj-lt"/>
              <a:buAutoNum type="arabicPeriod"/>
            </a:pPr>
            <a:r>
              <a:rPr lang="en-US" sz="1400" b="1" dirty="0">
                <a:solidFill>
                  <a:schemeClr val="tx1">
                    <a:lumMod val="65000"/>
                    <a:lumOff val="35000"/>
                  </a:schemeClr>
                </a:solidFill>
                <a:latin typeface="Arial" panose="020B0604020202020204" pitchFamily="34" charset="0"/>
                <a:cs typeface="Arial" panose="020B0604020202020204" pitchFamily="34" charset="0"/>
              </a:rPr>
              <a:t>Most smoke-free product users are dual users:  </a:t>
            </a:r>
            <a:r>
              <a:rPr lang="en-US" sz="1400" dirty="0">
                <a:solidFill>
                  <a:schemeClr val="tx1">
                    <a:lumMod val="65000"/>
                    <a:lumOff val="35000"/>
                  </a:schemeClr>
                </a:solidFill>
                <a:latin typeface="Arial" panose="020B0604020202020204" pitchFamily="34" charset="0"/>
                <a:cs typeface="Arial" panose="020B0604020202020204" pitchFamily="34" charset="0"/>
              </a:rPr>
              <a:t>More than nine-in-ten (92%) current smoke-free product users report also using cigarettes, and seven-in-ten (71%) current smoke-free users report also using other types of tobacco products, such as bidis, cigars, and shisha.  Just 9% of respondents is currently using smoke-free products exclusively.  </a:t>
            </a:r>
          </a:p>
          <a:p>
            <a:pPr marL="342900" indent="-342900">
              <a:buFont typeface="+mj-lt"/>
              <a:buAutoNum type="arabicPeriod" startAt="3"/>
            </a:pPr>
            <a:endParaRPr lang="en-US" sz="1400" b="1" dirty="0">
              <a:solidFill>
                <a:schemeClr val="tx1">
                  <a:lumMod val="65000"/>
                  <a:lumOff val="35000"/>
                </a:schemeClr>
              </a:solidFill>
              <a:highlight>
                <a:srgbClr val="FFFF00"/>
              </a:highlight>
              <a:latin typeface="Arial" panose="020B0604020202020204" pitchFamily="34" charset="0"/>
              <a:cs typeface="Arial" panose="020B0604020202020204" pitchFamily="34" charset="0"/>
            </a:endParaRPr>
          </a:p>
        </p:txBody>
      </p:sp>
      <p:sp>
        <p:nvSpPr>
          <p:cNvPr id="48" name="Text Placeholder 2">
            <a:extLst>
              <a:ext uri="{FF2B5EF4-FFF2-40B4-BE49-F238E27FC236}">
                <a16:creationId xmlns:a16="http://schemas.microsoft.com/office/drawing/2014/main" xmlns="" id="{026B2ACB-0B54-FA43-B19B-F92C7BBB260C}"/>
              </a:ext>
            </a:extLst>
          </p:cNvPr>
          <p:cNvSpPr txBox="1">
            <a:spLocks/>
          </p:cNvSpPr>
          <p:nvPr/>
        </p:nvSpPr>
        <p:spPr>
          <a:xfrm>
            <a:off x="312103" y="459154"/>
            <a:ext cx="11255130" cy="527539"/>
          </a:xfrm>
          <a:prstGeom prst="rect">
            <a:avLst/>
          </a:prstGeom>
        </p:spPr>
        <p:txBody>
          <a:bodyPr vert="horz"/>
          <a:lstStyle>
            <a:lvl1pPr marL="0" indent="0" algn="l" defTabSz="457200" rtl="0" eaLnBrk="1" latinLnBrk="0" hangingPunct="1">
              <a:spcBef>
                <a:spcPct val="20000"/>
              </a:spcBef>
              <a:buFont typeface="Arial"/>
              <a:buNone/>
              <a:defRPr sz="2400" kern="1200">
                <a:solidFill>
                  <a:srgbClr val="259BDC"/>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chemeClr val="tx1"/>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chemeClr val="tx1"/>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chemeClr val="tx1"/>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chemeClr val="tx1"/>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r>
              <a:rPr lang="en-US" dirty="0"/>
              <a:t>Executive Summary</a:t>
            </a:r>
          </a:p>
        </p:txBody>
      </p:sp>
    </p:spTree>
    <p:extLst>
      <p:ext uri="{BB962C8B-B14F-4D97-AF65-F5344CB8AC3E}">
        <p14:creationId xmlns:p14="http://schemas.microsoft.com/office/powerpoint/2010/main" xmlns="" val="2578350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737B3A70-69CD-DF42-BCBC-E1F886ABC288}"/>
              </a:ext>
            </a:extLst>
          </p:cNvPr>
          <p:cNvSpPr/>
          <p:nvPr/>
        </p:nvSpPr>
        <p:spPr>
          <a:xfrm>
            <a:off x="159026" y="711540"/>
            <a:ext cx="11834192" cy="564542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ounded Rectangle 4">
            <a:extLst>
              <a:ext uri="{FF2B5EF4-FFF2-40B4-BE49-F238E27FC236}">
                <a16:creationId xmlns:a16="http://schemas.microsoft.com/office/drawing/2014/main" xmlns="" id="{E7C3C469-3CA0-7B4F-8697-A24D8CA85253}"/>
              </a:ext>
            </a:extLst>
          </p:cNvPr>
          <p:cNvSpPr/>
          <p:nvPr/>
        </p:nvSpPr>
        <p:spPr>
          <a:xfrm>
            <a:off x="9115333" y="722750"/>
            <a:ext cx="2844176" cy="5623006"/>
          </a:xfrm>
          <a:prstGeom prst="roundRect">
            <a:avLst/>
          </a:prstGeom>
          <a:solidFill>
            <a:schemeClr val="tx2">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t"/>
          <a:lstStyle/>
          <a:p>
            <a:pPr algn="ctr"/>
            <a:r>
              <a:rPr lang="en-US" sz="1500" b="1" dirty="0">
                <a:solidFill>
                  <a:schemeClr val="tx1">
                    <a:lumMod val="65000"/>
                    <a:lumOff val="35000"/>
                  </a:schemeClr>
                </a:solidFill>
                <a:latin typeface="Arial" panose="020B0604020202020204" pitchFamily="34" charset="0"/>
                <a:cs typeface="Arial" panose="020B0604020202020204" pitchFamily="34" charset="0"/>
              </a:rPr>
              <a:t>Current Other User?</a:t>
            </a:r>
          </a:p>
          <a:p>
            <a:pPr algn="ctr"/>
            <a:r>
              <a:rPr lang="en-US" sz="1500" b="1" dirty="0">
                <a:solidFill>
                  <a:schemeClr val="tx1">
                    <a:lumMod val="65000"/>
                    <a:lumOff val="35000"/>
                  </a:schemeClr>
                </a:solidFill>
                <a:latin typeface="Arial" panose="020B0604020202020204" pitchFamily="34" charset="0"/>
                <a:cs typeface="Arial" panose="020B0604020202020204" pitchFamily="34" charset="0"/>
              </a:rPr>
              <a:t>65% Yes |  35% No</a:t>
            </a:r>
          </a:p>
          <a:p>
            <a:pPr algn="ctr"/>
            <a:endParaRPr lang="en-US" sz="1300" b="1" dirty="0">
              <a:solidFill>
                <a:schemeClr val="tx1">
                  <a:lumMod val="65000"/>
                  <a:lumOff val="35000"/>
                </a:schemeClr>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Other products used:</a:t>
            </a:r>
          </a:p>
          <a:p>
            <a:pPr marL="342900" lvl="1"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72% </a:t>
            </a:r>
            <a:r>
              <a:rPr lang="en-US" sz="1300" dirty="0" err="1">
                <a:solidFill>
                  <a:schemeClr val="tx1">
                    <a:lumMod val="65000"/>
                    <a:lumOff val="35000"/>
                  </a:schemeClr>
                </a:solidFill>
                <a:latin typeface="Arial" panose="020B0604020202020204" pitchFamily="34" charset="0"/>
                <a:cs typeface="Arial" panose="020B0604020202020204" pitchFamily="34" charset="0"/>
              </a:rPr>
              <a:t>Paan</a:t>
            </a:r>
            <a:r>
              <a:rPr lang="en-US" sz="1300" dirty="0">
                <a:solidFill>
                  <a:schemeClr val="tx1">
                    <a:lumMod val="65000"/>
                    <a:lumOff val="35000"/>
                  </a:schemeClr>
                </a:solidFill>
                <a:latin typeface="Arial" panose="020B0604020202020204" pitchFamily="34" charset="0"/>
                <a:cs typeface="Arial" panose="020B0604020202020204" pitchFamily="34" charset="0"/>
              </a:rPr>
              <a:t>, </a:t>
            </a:r>
            <a:r>
              <a:rPr lang="en-US" sz="1300" dirty="0" err="1">
                <a:solidFill>
                  <a:schemeClr val="tx1">
                    <a:lumMod val="65000"/>
                    <a:lumOff val="35000"/>
                  </a:schemeClr>
                </a:solidFill>
                <a:latin typeface="Arial" panose="020B0604020202020204" pitchFamily="34" charset="0"/>
                <a:cs typeface="Arial" panose="020B0604020202020204" pitchFamily="34" charset="0"/>
              </a:rPr>
              <a:t>Gutkha</a:t>
            </a:r>
            <a:r>
              <a:rPr lang="en-US" sz="1300" dirty="0">
                <a:solidFill>
                  <a:schemeClr val="tx1">
                    <a:lumMod val="65000"/>
                    <a:lumOff val="35000"/>
                  </a:schemeClr>
                </a:solidFill>
                <a:latin typeface="Arial" panose="020B0604020202020204" pitchFamily="34" charset="0"/>
                <a:cs typeface="Arial" panose="020B0604020202020204" pitchFamily="34" charset="0"/>
              </a:rPr>
              <a:t> or other oral tobacco products </a:t>
            </a:r>
          </a:p>
          <a:p>
            <a:pPr marL="342900" lvl="1"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66% Cigars/Cigarillos</a:t>
            </a:r>
          </a:p>
          <a:p>
            <a:pPr marL="342900" lvl="1"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50% Tobacco pipes</a:t>
            </a:r>
          </a:p>
          <a:p>
            <a:pPr marL="342900" lvl="1"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31% Bidis</a:t>
            </a:r>
          </a:p>
          <a:p>
            <a:pPr marL="342900" lvl="1"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22% Shisha</a:t>
            </a:r>
          </a:p>
          <a:p>
            <a:pPr marL="342900" lvl="1"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1%  Other</a:t>
            </a:r>
          </a:p>
          <a:p>
            <a:pPr marL="171450"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55% of current users use the products regularly, while 39% use them occasionally</a:t>
            </a:r>
          </a:p>
          <a:p>
            <a:pPr marL="171450"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91% of current users used the products on a regular or occasional basis </a:t>
            </a:r>
            <a:r>
              <a:rPr lang="en-US" sz="1300" u="sng" dirty="0">
                <a:solidFill>
                  <a:schemeClr val="tx1">
                    <a:lumMod val="65000"/>
                    <a:lumOff val="35000"/>
                  </a:schemeClr>
                </a:solidFill>
                <a:latin typeface="Arial" panose="020B0604020202020204" pitchFamily="34" charset="0"/>
                <a:cs typeface="Arial" panose="020B0604020202020204" pitchFamily="34" charset="0"/>
              </a:rPr>
              <a:t>prior</a:t>
            </a:r>
            <a:r>
              <a:rPr lang="en-US" sz="1300" dirty="0">
                <a:solidFill>
                  <a:schemeClr val="tx1">
                    <a:lumMod val="65000"/>
                    <a:lumOff val="35000"/>
                  </a:schemeClr>
                </a:solidFill>
                <a:latin typeface="Arial" panose="020B0604020202020204" pitchFamily="34" charset="0"/>
                <a:cs typeface="Arial" panose="020B0604020202020204" pitchFamily="34" charset="0"/>
              </a:rPr>
              <a:t> to September 2019</a:t>
            </a:r>
          </a:p>
          <a:p>
            <a:pPr marL="171450" indent="-171450">
              <a:buFont typeface="Arial" panose="020B0604020202020204" pitchFamily="34" charset="0"/>
              <a:buChar char="•"/>
            </a:pPr>
            <a:endParaRPr lang="en-US" sz="1300" dirty="0">
              <a:solidFill>
                <a:schemeClr val="tx1">
                  <a:lumMod val="65000"/>
                  <a:lumOff val="35000"/>
                </a:schemeClr>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38% of non-users of these products have used them in the past</a:t>
            </a:r>
          </a:p>
          <a:p>
            <a:pPr marL="171450"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Of these prior users:  </a:t>
            </a:r>
          </a:p>
          <a:p>
            <a:pPr marL="342900" lvl="2"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60% used the products within the past two years</a:t>
            </a:r>
          </a:p>
          <a:p>
            <a:pPr marL="342900" lvl="2"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72% used the products prior to September 2019</a:t>
            </a:r>
          </a:p>
          <a:p>
            <a:pPr marL="171450" indent="-171450">
              <a:buFont typeface="Arial" panose="020B0604020202020204" pitchFamily="34" charset="0"/>
              <a:buChar char="•"/>
            </a:pPr>
            <a:endParaRPr lang="en-US" sz="1200" b="1" dirty="0">
              <a:solidFill>
                <a:schemeClr val="tx1">
                  <a:lumMod val="65000"/>
                  <a:lumOff val="35000"/>
                </a:schemeClr>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1200" b="1" dirty="0">
              <a:solidFill>
                <a:schemeClr val="tx1">
                  <a:lumMod val="65000"/>
                  <a:lumOff val="35000"/>
                </a:schemeClr>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1200" b="1" dirty="0">
              <a:solidFill>
                <a:schemeClr val="tx1">
                  <a:lumMod val="65000"/>
                  <a:lumOff val="35000"/>
                </a:schemeClr>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1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6" name="Rounded Rectangle 5">
            <a:extLst>
              <a:ext uri="{FF2B5EF4-FFF2-40B4-BE49-F238E27FC236}">
                <a16:creationId xmlns:a16="http://schemas.microsoft.com/office/drawing/2014/main" xmlns="" id="{D5690305-07FC-734E-B532-FB12AAF8976B}"/>
              </a:ext>
            </a:extLst>
          </p:cNvPr>
          <p:cNvSpPr/>
          <p:nvPr/>
        </p:nvSpPr>
        <p:spPr>
          <a:xfrm>
            <a:off x="195607" y="722750"/>
            <a:ext cx="2843784" cy="5600425"/>
          </a:xfrm>
          <a:prstGeom prst="roundRect">
            <a:avLst/>
          </a:prstGeom>
          <a:solidFill>
            <a:schemeClr val="tx2">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t"/>
          <a:lstStyle/>
          <a:p>
            <a:pPr algn="ctr"/>
            <a:r>
              <a:rPr lang="en-US" sz="1500" b="1" dirty="0">
                <a:solidFill>
                  <a:schemeClr val="tx1">
                    <a:lumMod val="65000"/>
                    <a:lumOff val="35000"/>
                  </a:schemeClr>
                </a:solidFill>
                <a:latin typeface="Arial" panose="020B0604020202020204" pitchFamily="34" charset="0"/>
                <a:cs typeface="Arial" panose="020B0604020202020204" pitchFamily="34" charset="0"/>
              </a:rPr>
              <a:t>Current E-Cigarette User?</a:t>
            </a:r>
          </a:p>
          <a:p>
            <a:pPr algn="ctr"/>
            <a:r>
              <a:rPr lang="en-US" sz="1500" b="1" dirty="0">
                <a:solidFill>
                  <a:schemeClr val="tx1">
                    <a:lumMod val="65000"/>
                    <a:lumOff val="35000"/>
                  </a:schemeClr>
                </a:solidFill>
                <a:latin typeface="Arial" panose="020B0604020202020204" pitchFamily="34" charset="0"/>
                <a:cs typeface="Arial" panose="020B0604020202020204" pitchFamily="34" charset="0"/>
              </a:rPr>
              <a:t>69% Yes |  31% No</a:t>
            </a:r>
          </a:p>
          <a:p>
            <a:pPr algn="ctr"/>
            <a:endParaRPr lang="en-US" b="1" dirty="0">
              <a:solidFill>
                <a:schemeClr val="tx1">
                  <a:lumMod val="65000"/>
                  <a:lumOff val="35000"/>
                </a:schemeClr>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64% of current e-cigarette users use the product regularly, while 35% use the product occasionally</a:t>
            </a:r>
          </a:p>
          <a:p>
            <a:pPr marL="171450"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90% of current e-cigarette users used the product on a regular or occasional basis </a:t>
            </a:r>
            <a:r>
              <a:rPr lang="en-US" sz="1300" u="sng" dirty="0">
                <a:solidFill>
                  <a:schemeClr val="tx1">
                    <a:lumMod val="65000"/>
                    <a:lumOff val="35000"/>
                  </a:schemeClr>
                </a:solidFill>
                <a:latin typeface="Arial" panose="020B0604020202020204" pitchFamily="34" charset="0"/>
                <a:cs typeface="Arial" panose="020B0604020202020204" pitchFamily="34" charset="0"/>
              </a:rPr>
              <a:t>prior</a:t>
            </a:r>
            <a:r>
              <a:rPr lang="en-US" sz="1300" dirty="0">
                <a:solidFill>
                  <a:schemeClr val="tx1">
                    <a:lumMod val="65000"/>
                    <a:lumOff val="35000"/>
                  </a:schemeClr>
                </a:solidFill>
                <a:latin typeface="Arial" panose="020B0604020202020204" pitchFamily="34" charset="0"/>
                <a:cs typeface="Arial" panose="020B0604020202020204" pitchFamily="34" charset="0"/>
              </a:rPr>
              <a:t> to September 2019</a:t>
            </a:r>
          </a:p>
          <a:p>
            <a:pPr marL="171450" indent="-171450">
              <a:buFont typeface="Arial" panose="020B0604020202020204" pitchFamily="34" charset="0"/>
              <a:buChar char="•"/>
            </a:pPr>
            <a:endParaRPr lang="en-US" sz="1300" dirty="0">
              <a:solidFill>
                <a:schemeClr val="tx1">
                  <a:lumMod val="65000"/>
                  <a:lumOff val="35000"/>
                </a:schemeClr>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74% of non-users of e-cigarettes have used them in the past</a:t>
            </a:r>
          </a:p>
          <a:p>
            <a:pPr marL="171450"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Of these prior users:  </a:t>
            </a:r>
          </a:p>
          <a:p>
            <a:pPr marL="461963" lvl="2"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25% used them regularly and 66% used them occasionally</a:t>
            </a:r>
          </a:p>
          <a:p>
            <a:pPr marL="461963" lvl="2"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69% used them within the past two years</a:t>
            </a:r>
          </a:p>
          <a:p>
            <a:pPr marL="461963" lvl="2"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73% used them prior to September 2019</a:t>
            </a:r>
          </a:p>
          <a:p>
            <a:pPr marL="171450" indent="-171450">
              <a:buFont typeface="Arial" panose="020B0604020202020204" pitchFamily="34" charset="0"/>
              <a:buChar char="•"/>
            </a:pPr>
            <a:endParaRPr lang="en-US" sz="1200" b="1" dirty="0">
              <a:solidFill>
                <a:schemeClr val="tx1">
                  <a:lumMod val="65000"/>
                  <a:lumOff val="35000"/>
                </a:schemeClr>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1200" b="1" dirty="0">
              <a:solidFill>
                <a:schemeClr val="tx1">
                  <a:lumMod val="65000"/>
                  <a:lumOff val="35000"/>
                </a:schemeClr>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1200" b="1" dirty="0">
              <a:solidFill>
                <a:schemeClr val="tx1">
                  <a:lumMod val="65000"/>
                  <a:lumOff val="35000"/>
                </a:schemeClr>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1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7" name="Rounded Rectangle 6">
            <a:extLst>
              <a:ext uri="{FF2B5EF4-FFF2-40B4-BE49-F238E27FC236}">
                <a16:creationId xmlns:a16="http://schemas.microsoft.com/office/drawing/2014/main" xmlns="" id="{4E444594-4394-5B46-B3DA-D0E179FABA17}"/>
              </a:ext>
            </a:extLst>
          </p:cNvPr>
          <p:cNvSpPr/>
          <p:nvPr/>
        </p:nvSpPr>
        <p:spPr>
          <a:xfrm>
            <a:off x="3171318" y="722750"/>
            <a:ext cx="2843784" cy="5599762"/>
          </a:xfrm>
          <a:prstGeom prst="roundRect">
            <a:avLst/>
          </a:prstGeom>
          <a:solidFill>
            <a:schemeClr val="tx2">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t"/>
          <a:lstStyle/>
          <a:p>
            <a:pPr algn="ctr"/>
            <a:r>
              <a:rPr lang="en-US" sz="1500" b="1" dirty="0">
                <a:solidFill>
                  <a:schemeClr val="tx1">
                    <a:lumMod val="65000"/>
                    <a:lumOff val="35000"/>
                  </a:schemeClr>
                </a:solidFill>
                <a:latin typeface="Arial" panose="020B0604020202020204" pitchFamily="34" charset="0"/>
                <a:cs typeface="Arial" panose="020B0604020202020204" pitchFamily="34" charset="0"/>
              </a:rPr>
              <a:t>Current HTP User?</a:t>
            </a:r>
          </a:p>
          <a:p>
            <a:pPr algn="ctr"/>
            <a:r>
              <a:rPr lang="en-US" sz="1500" b="1" dirty="0">
                <a:solidFill>
                  <a:schemeClr val="tx1">
                    <a:lumMod val="65000"/>
                    <a:lumOff val="35000"/>
                  </a:schemeClr>
                </a:solidFill>
                <a:latin typeface="Arial" panose="020B0604020202020204" pitchFamily="34" charset="0"/>
                <a:cs typeface="Arial" panose="020B0604020202020204" pitchFamily="34" charset="0"/>
              </a:rPr>
              <a:t>66% Yes |  34% No</a:t>
            </a:r>
          </a:p>
          <a:p>
            <a:pPr algn="ctr"/>
            <a:endParaRPr lang="en-US" b="1" dirty="0">
              <a:solidFill>
                <a:schemeClr val="tx1">
                  <a:lumMod val="65000"/>
                  <a:lumOff val="35000"/>
                </a:schemeClr>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56% of current HTP users use the product regularly, while 39% use the product occasionally</a:t>
            </a:r>
          </a:p>
          <a:p>
            <a:pPr marL="171450"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89% of current HTP users used the product on a regular or occasional basis </a:t>
            </a:r>
            <a:r>
              <a:rPr lang="en-US" sz="1300" u="sng" dirty="0">
                <a:solidFill>
                  <a:schemeClr val="tx1">
                    <a:lumMod val="65000"/>
                    <a:lumOff val="35000"/>
                  </a:schemeClr>
                </a:solidFill>
                <a:latin typeface="Arial" panose="020B0604020202020204" pitchFamily="34" charset="0"/>
                <a:cs typeface="Arial" panose="020B0604020202020204" pitchFamily="34" charset="0"/>
              </a:rPr>
              <a:t>prior</a:t>
            </a:r>
            <a:r>
              <a:rPr lang="en-US" sz="1300" dirty="0">
                <a:solidFill>
                  <a:schemeClr val="tx1">
                    <a:lumMod val="65000"/>
                    <a:lumOff val="35000"/>
                  </a:schemeClr>
                </a:solidFill>
                <a:latin typeface="Arial" panose="020B0604020202020204" pitchFamily="34" charset="0"/>
                <a:cs typeface="Arial" panose="020B0604020202020204" pitchFamily="34" charset="0"/>
              </a:rPr>
              <a:t> to September 2019</a:t>
            </a:r>
          </a:p>
          <a:p>
            <a:pPr marL="171450" indent="-171450">
              <a:buFont typeface="Arial" panose="020B0604020202020204" pitchFamily="34" charset="0"/>
              <a:buChar char="•"/>
            </a:pPr>
            <a:endParaRPr lang="en-US" sz="1300" dirty="0">
              <a:solidFill>
                <a:schemeClr val="tx1">
                  <a:lumMod val="65000"/>
                  <a:lumOff val="35000"/>
                </a:schemeClr>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50% of non-users of HTPs have used them in the past</a:t>
            </a:r>
          </a:p>
          <a:p>
            <a:pPr marL="171450"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Of these prior users:  </a:t>
            </a:r>
          </a:p>
          <a:p>
            <a:pPr marL="461963" lvl="2"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21% used them regularly and 58% used them occasionally</a:t>
            </a:r>
          </a:p>
          <a:p>
            <a:pPr marL="461963" lvl="2"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67% used them within the past two years</a:t>
            </a:r>
          </a:p>
          <a:p>
            <a:pPr marL="461963" lvl="2"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74% used them prior to September 2019</a:t>
            </a:r>
          </a:p>
          <a:p>
            <a:pPr marL="171450" indent="-171450">
              <a:buFont typeface="Arial" panose="020B0604020202020204" pitchFamily="34" charset="0"/>
              <a:buChar char="•"/>
            </a:pPr>
            <a:endParaRPr lang="en-US" sz="1200" b="1" dirty="0">
              <a:solidFill>
                <a:schemeClr val="tx1">
                  <a:lumMod val="65000"/>
                  <a:lumOff val="35000"/>
                </a:schemeClr>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1200" b="1" dirty="0">
              <a:solidFill>
                <a:schemeClr val="tx1">
                  <a:lumMod val="65000"/>
                  <a:lumOff val="35000"/>
                </a:schemeClr>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1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8" name="Rounded Rectangle 7">
            <a:extLst>
              <a:ext uri="{FF2B5EF4-FFF2-40B4-BE49-F238E27FC236}">
                <a16:creationId xmlns:a16="http://schemas.microsoft.com/office/drawing/2014/main" xmlns="" id="{132B3B3D-999A-434E-8860-E902FE39CD0D}"/>
              </a:ext>
            </a:extLst>
          </p:cNvPr>
          <p:cNvSpPr/>
          <p:nvPr/>
        </p:nvSpPr>
        <p:spPr>
          <a:xfrm>
            <a:off x="6139622" y="705246"/>
            <a:ext cx="2843784" cy="5636923"/>
          </a:xfrm>
          <a:prstGeom prst="roundRect">
            <a:avLst/>
          </a:prstGeom>
          <a:solidFill>
            <a:schemeClr val="tx2">
              <a:lumMod val="20000"/>
              <a:lumOff val="80000"/>
            </a:schemeClr>
          </a:solidFill>
        </p:spPr>
        <p:style>
          <a:lnRef idx="1">
            <a:schemeClr val="accent1"/>
          </a:lnRef>
          <a:fillRef idx="3">
            <a:schemeClr val="accent1"/>
          </a:fillRef>
          <a:effectRef idx="2">
            <a:schemeClr val="accent1"/>
          </a:effectRef>
          <a:fontRef idx="minor">
            <a:schemeClr val="lt1"/>
          </a:fontRef>
        </p:style>
        <p:txBody>
          <a:bodyPr rtlCol="0" anchor="t"/>
          <a:lstStyle/>
          <a:p>
            <a:pPr algn="ctr"/>
            <a:r>
              <a:rPr lang="en-US" sz="1500" b="1" dirty="0">
                <a:solidFill>
                  <a:schemeClr val="tx1">
                    <a:lumMod val="65000"/>
                    <a:lumOff val="35000"/>
                  </a:schemeClr>
                </a:solidFill>
                <a:latin typeface="Arial" panose="020B0604020202020204" pitchFamily="34" charset="0"/>
                <a:cs typeface="Arial" panose="020B0604020202020204" pitchFamily="34" charset="0"/>
              </a:rPr>
              <a:t>Current Cigarette User?</a:t>
            </a:r>
          </a:p>
          <a:p>
            <a:pPr algn="ctr"/>
            <a:r>
              <a:rPr lang="en-US" sz="1500" b="1" dirty="0">
                <a:solidFill>
                  <a:schemeClr val="tx1">
                    <a:lumMod val="65000"/>
                    <a:lumOff val="35000"/>
                  </a:schemeClr>
                </a:solidFill>
                <a:latin typeface="Arial" panose="020B0604020202020204" pitchFamily="34" charset="0"/>
                <a:cs typeface="Arial" panose="020B0604020202020204" pitchFamily="34" charset="0"/>
              </a:rPr>
              <a:t>87% Yes |  13% No</a:t>
            </a:r>
          </a:p>
          <a:p>
            <a:pPr algn="ctr"/>
            <a:endParaRPr lang="en-US" b="1" dirty="0">
              <a:solidFill>
                <a:schemeClr val="tx1">
                  <a:lumMod val="65000"/>
                  <a:lumOff val="35000"/>
                </a:schemeClr>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74% of current cigarette users use the product regularly, while 24% use the product occasionally</a:t>
            </a:r>
          </a:p>
          <a:p>
            <a:pPr marL="171450"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94% of current cigarette users used the product on a regular or occasional basis </a:t>
            </a:r>
            <a:r>
              <a:rPr lang="en-US" sz="1300" u="sng" dirty="0">
                <a:solidFill>
                  <a:schemeClr val="tx1">
                    <a:lumMod val="65000"/>
                    <a:lumOff val="35000"/>
                  </a:schemeClr>
                </a:solidFill>
                <a:latin typeface="Arial" panose="020B0604020202020204" pitchFamily="34" charset="0"/>
                <a:cs typeface="Arial" panose="020B0604020202020204" pitchFamily="34" charset="0"/>
              </a:rPr>
              <a:t>prior</a:t>
            </a:r>
            <a:r>
              <a:rPr lang="en-US" sz="1300" dirty="0">
                <a:solidFill>
                  <a:schemeClr val="tx1">
                    <a:lumMod val="65000"/>
                    <a:lumOff val="35000"/>
                  </a:schemeClr>
                </a:solidFill>
                <a:latin typeface="Arial" panose="020B0604020202020204" pitchFamily="34" charset="0"/>
                <a:cs typeface="Arial" panose="020B0604020202020204" pitchFamily="34" charset="0"/>
              </a:rPr>
              <a:t> to September 2019</a:t>
            </a:r>
          </a:p>
          <a:p>
            <a:pPr marL="171450" indent="-171450">
              <a:buFont typeface="Arial" panose="020B0604020202020204" pitchFamily="34" charset="0"/>
              <a:buChar char="•"/>
            </a:pPr>
            <a:endParaRPr lang="en-US" sz="1300" dirty="0">
              <a:solidFill>
                <a:schemeClr val="tx1">
                  <a:lumMod val="65000"/>
                  <a:lumOff val="35000"/>
                </a:schemeClr>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69% of non-users of cigarettes have used them in the past</a:t>
            </a:r>
          </a:p>
          <a:p>
            <a:pPr marL="171450"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Of these prior users:  </a:t>
            </a:r>
          </a:p>
          <a:p>
            <a:pPr marL="461963" lvl="2"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40% used them regularly and 48% used them occasionally</a:t>
            </a:r>
          </a:p>
          <a:p>
            <a:pPr marL="461963" lvl="2"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61% used them within the past two years</a:t>
            </a:r>
          </a:p>
          <a:p>
            <a:pPr marL="461963" lvl="2" indent="-171450">
              <a:buFont typeface="Arial" panose="020B0604020202020204" pitchFamily="34" charset="0"/>
              <a:buChar char="•"/>
            </a:pPr>
            <a:r>
              <a:rPr lang="en-US" sz="1300" dirty="0">
                <a:solidFill>
                  <a:schemeClr val="tx1">
                    <a:lumMod val="65000"/>
                    <a:lumOff val="35000"/>
                  </a:schemeClr>
                </a:solidFill>
                <a:latin typeface="Arial" panose="020B0604020202020204" pitchFamily="34" charset="0"/>
                <a:cs typeface="Arial" panose="020B0604020202020204" pitchFamily="34" charset="0"/>
              </a:rPr>
              <a:t>80% used them prior to September 2019</a:t>
            </a:r>
          </a:p>
          <a:p>
            <a:pPr marL="171450" indent="-171450">
              <a:buFont typeface="Arial" panose="020B0604020202020204" pitchFamily="34" charset="0"/>
              <a:buChar char="•"/>
            </a:pPr>
            <a:endParaRPr lang="en-US" sz="1200" b="1" dirty="0">
              <a:solidFill>
                <a:schemeClr val="tx1">
                  <a:lumMod val="65000"/>
                  <a:lumOff val="35000"/>
                </a:schemeClr>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1200" b="1" dirty="0">
              <a:solidFill>
                <a:schemeClr val="tx1">
                  <a:lumMod val="65000"/>
                  <a:lumOff val="35000"/>
                </a:schemeClr>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1200" b="1" dirty="0">
              <a:solidFill>
                <a:schemeClr val="tx1">
                  <a:lumMod val="65000"/>
                  <a:lumOff val="35000"/>
                </a:schemeClr>
              </a:solidFill>
              <a:latin typeface="Arial" panose="020B0604020202020204" pitchFamily="34" charset="0"/>
              <a:cs typeface="Arial" panose="020B0604020202020204" pitchFamily="34" charset="0"/>
            </a:endParaRPr>
          </a:p>
          <a:p>
            <a:pPr marL="171450" indent="-171450">
              <a:buFont typeface="Arial" panose="020B0604020202020204" pitchFamily="34" charset="0"/>
              <a:buChar char="•"/>
            </a:pPr>
            <a:endParaRPr lang="en-US" sz="1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10" name="Text Placeholder 2">
            <a:extLst>
              <a:ext uri="{FF2B5EF4-FFF2-40B4-BE49-F238E27FC236}">
                <a16:creationId xmlns:a16="http://schemas.microsoft.com/office/drawing/2014/main" xmlns="" id="{451711E3-50C1-3047-ABB0-EE0E8DE045D5}"/>
              </a:ext>
            </a:extLst>
          </p:cNvPr>
          <p:cNvSpPr>
            <a:spLocks noGrp="1"/>
          </p:cNvSpPr>
          <p:nvPr>
            <p:ph type="body" sz="quarter" idx="11"/>
          </p:nvPr>
        </p:nvSpPr>
        <p:spPr>
          <a:xfrm>
            <a:off x="195607" y="215826"/>
            <a:ext cx="11255130" cy="527539"/>
          </a:xfrm>
        </p:spPr>
        <p:txBody>
          <a:bodyPr/>
          <a:lstStyle/>
          <a:p>
            <a:r>
              <a:rPr lang="en-US" dirty="0"/>
              <a:t>Characteristics of the Sample: Product Usage</a:t>
            </a:r>
          </a:p>
        </p:txBody>
      </p:sp>
    </p:spTree>
    <p:extLst>
      <p:ext uri="{BB962C8B-B14F-4D97-AF65-F5344CB8AC3E}">
        <p14:creationId xmlns:p14="http://schemas.microsoft.com/office/powerpoint/2010/main" xmlns="" val="4244033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rotWithShape="1">
          <a:blip r:embed="rId2"/>
          <a:srcRect l="18997" t="29733" r="5973" b="634"/>
          <a:stretch/>
        </p:blipFill>
        <p:spPr>
          <a:xfrm>
            <a:off x="0" y="0"/>
            <a:ext cx="12188952" cy="6858000"/>
          </a:xfrm>
          <a:prstGeom prst="rect">
            <a:avLst/>
          </a:prstGeom>
        </p:spPr>
      </p:pic>
      <p:sp>
        <p:nvSpPr>
          <p:cNvPr id="6" name="TextBox 5">
            <a:extLst>
              <a:ext uri="{FF2B5EF4-FFF2-40B4-BE49-F238E27FC236}">
                <a16:creationId xmlns:a16="http://schemas.microsoft.com/office/drawing/2014/main" xmlns="" id="{E54793D6-E65E-AB4A-B86C-F6EE7E25A571}"/>
              </a:ext>
            </a:extLst>
          </p:cNvPr>
          <p:cNvSpPr txBox="1"/>
          <p:nvPr/>
        </p:nvSpPr>
        <p:spPr>
          <a:xfrm>
            <a:off x="246585" y="1987567"/>
            <a:ext cx="11628891" cy="1446550"/>
          </a:xfrm>
          <a:prstGeom prst="rect">
            <a:avLst/>
          </a:prstGeom>
          <a:noFill/>
        </p:spPr>
        <p:txBody>
          <a:bodyPr wrap="square" rtlCol="0">
            <a:spAutoFit/>
          </a:bodyPr>
          <a:lstStyle/>
          <a:p>
            <a:pPr algn="r"/>
            <a:r>
              <a:rPr lang="en-US" sz="4400" dirty="0">
                <a:solidFill>
                  <a:schemeClr val="bg1"/>
                </a:solidFill>
                <a:latin typeface="Arial"/>
                <a:cs typeface="Arial"/>
              </a:rPr>
              <a:t>Awareness &amp; Attitudes of </a:t>
            </a:r>
          </a:p>
          <a:p>
            <a:pPr algn="r"/>
            <a:r>
              <a:rPr lang="en-US" sz="4400" dirty="0">
                <a:solidFill>
                  <a:schemeClr val="bg1"/>
                </a:solidFill>
                <a:latin typeface="Arial"/>
                <a:cs typeface="Arial"/>
              </a:rPr>
              <a:t>Smoke-Free Products</a:t>
            </a:r>
            <a:endParaRPr lang="en-US" sz="4400" i="1" dirty="0">
              <a:solidFill>
                <a:schemeClr val="bg1"/>
              </a:solidFill>
              <a:latin typeface="Arial"/>
              <a:cs typeface="Arial"/>
            </a:endParaRPr>
          </a:p>
        </p:txBody>
      </p:sp>
    </p:spTree>
    <p:extLst>
      <p:ext uri="{BB962C8B-B14F-4D97-AF65-F5344CB8AC3E}">
        <p14:creationId xmlns:p14="http://schemas.microsoft.com/office/powerpoint/2010/main" xmlns="" val="2833649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483992" y="1190182"/>
            <a:ext cx="11220837"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59" name="Chart 58">
            <a:extLst>
              <a:ext uri="{FF2B5EF4-FFF2-40B4-BE49-F238E27FC236}">
                <a16:creationId xmlns:a16="http://schemas.microsoft.com/office/drawing/2014/main" xmlns="" id="{B71742C6-1B87-D945-A672-4828EF6A2A1B}"/>
              </a:ext>
            </a:extLst>
          </p:cNvPr>
          <p:cNvGraphicFramePr/>
          <p:nvPr>
            <p:extLst>
              <p:ext uri="{D42A27DB-BD31-4B8C-83A1-F6EECF244321}">
                <p14:modId xmlns:p14="http://schemas.microsoft.com/office/powerpoint/2010/main" xmlns="" val="669752440"/>
              </p:ext>
            </p:extLst>
          </p:nvPr>
        </p:nvGraphicFramePr>
        <p:xfrm>
          <a:off x="508000" y="1558041"/>
          <a:ext cx="11219543" cy="4377494"/>
        </p:xfrm>
        <a:graphic>
          <a:graphicData uri="http://schemas.openxmlformats.org/drawingml/2006/chart">
            <c:chart xmlns:c="http://schemas.openxmlformats.org/drawingml/2006/chart" xmlns:r="http://schemas.openxmlformats.org/officeDocument/2006/relationships" r:id="rId3"/>
          </a:graphicData>
        </a:graphic>
      </p:graphicFrame>
      <p:grpSp>
        <p:nvGrpSpPr>
          <p:cNvPr id="63" name="Group 62"/>
          <p:cNvGrpSpPr/>
          <p:nvPr/>
        </p:nvGrpSpPr>
        <p:grpSpPr>
          <a:xfrm>
            <a:off x="-202664" y="-228600"/>
            <a:ext cx="12604810" cy="7365904"/>
            <a:chOff x="-202664" y="-228600"/>
            <a:chExt cx="12604810" cy="7365904"/>
          </a:xfrm>
        </p:grpSpPr>
        <p:grpSp>
          <p:nvGrpSpPr>
            <p:cNvPr id="64" name="Group 63"/>
            <p:cNvGrpSpPr/>
            <p:nvPr/>
          </p:nvGrpSpPr>
          <p:grpSpPr>
            <a:xfrm>
              <a:off x="-202664" y="1190183"/>
              <a:ext cx="162177" cy="5020117"/>
              <a:chOff x="552198" y="1190183"/>
              <a:chExt cx="162177" cy="5020117"/>
            </a:xfrm>
          </p:grpSpPr>
          <p:cxnSp>
            <p:nvCxnSpPr>
              <p:cNvPr id="98" name="Straight Connector 9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9" name="Group 98"/>
              <p:cNvGrpSpPr/>
              <p:nvPr/>
            </p:nvGrpSpPr>
            <p:grpSpPr>
              <a:xfrm>
                <a:off x="552198" y="2736850"/>
                <a:ext cx="162177" cy="193675"/>
                <a:chOff x="552198" y="2736850"/>
                <a:chExt cx="162177" cy="193675"/>
              </a:xfrm>
            </p:grpSpPr>
            <p:cxnSp>
              <p:nvCxnSpPr>
                <p:cNvPr id="104" name="Straight Connector 10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5" name="Straight Connector 10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00" name="Group 99"/>
              <p:cNvGrpSpPr/>
              <p:nvPr/>
            </p:nvGrpSpPr>
            <p:grpSpPr>
              <a:xfrm>
                <a:off x="552198" y="4473575"/>
                <a:ext cx="162177" cy="193675"/>
                <a:chOff x="552198" y="2736850"/>
                <a:chExt cx="162177" cy="193675"/>
              </a:xfrm>
            </p:grpSpPr>
            <p:cxnSp>
              <p:nvCxnSpPr>
                <p:cNvPr id="102" name="Straight Connector 10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01" name="Straight Connector 10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5" name="Group 64"/>
            <p:cNvGrpSpPr/>
            <p:nvPr/>
          </p:nvGrpSpPr>
          <p:grpSpPr>
            <a:xfrm>
              <a:off x="12239969" y="1190183"/>
              <a:ext cx="162177" cy="5020117"/>
              <a:chOff x="552198" y="1190183"/>
              <a:chExt cx="162177" cy="5020117"/>
            </a:xfrm>
          </p:grpSpPr>
          <p:cxnSp>
            <p:nvCxnSpPr>
              <p:cNvPr id="90" name="Straight Connector 8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1" name="Group 90"/>
              <p:cNvGrpSpPr/>
              <p:nvPr/>
            </p:nvGrpSpPr>
            <p:grpSpPr>
              <a:xfrm>
                <a:off x="552198" y="2736850"/>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2" name="Group 91"/>
              <p:cNvGrpSpPr/>
              <p:nvPr/>
            </p:nvGrpSpPr>
            <p:grpSpPr>
              <a:xfrm>
                <a:off x="552198" y="4473575"/>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3" name="Straight Connector 9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a:off x="483994" y="6975126"/>
              <a:ext cx="11220839" cy="162178"/>
              <a:chOff x="483994" y="6975126"/>
              <a:chExt cx="11220839" cy="162178"/>
            </a:xfrm>
          </p:grpSpPr>
          <p:cxnSp>
            <p:nvCxnSpPr>
              <p:cNvPr id="79" name="Straight Connector 7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0" name="Group 79"/>
              <p:cNvGrpSpPr/>
              <p:nvPr/>
            </p:nvGrpSpPr>
            <p:grpSpPr>
              <a:xfrm rot="16200000">
                <a:off x="3170231" y="6959377"/>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1" name="Group 80"/>
              <p:cNvGrpSpPr/>
              <p:nvPr/>
            </p:nvGrpSpPr>
            <p:grpSpPr>
              <a:xfrm rot="16200000">
                <a:off x="6021313" y="6959377"/>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2" name="Straight Connector 8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3" name="Group 82"/>
              <p:cNvGrpSpPr/>
              <p:nvPr/>
            </p:nvGrpSpPr>
            <p:grpSpPr>
              <a:xfrm rot="16200000">
                <a:off x="8872394" y="6959377"/>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7" name="Group 66"/>
            <p:cNvGrpSpPr/>
            <p:nvPr/>
          </p:nvGrpSpPr>
          <p:grpSpPr>
            <a:xfrm>
              <a:off x="483994" y="-228600"/>
              <a:ext cx="11220839" cy="162178"/>
              <a:chOff x="483994" y="6975126"/>
              <a:chExt cx="11220839" cy="162178"/>
            </a:xfrm>
          </p:grpSpPr>
          <p:cxnSp>
            <p:nvCxnSpPr>
              <p:cNvPr id="68" name="Straight Connector 6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9" name="Group 68"/>
              <p:cNvGrpSpPr/>
              <p:nvPr/>
            </p:nvGrpSpPr>
            <p:grpSpPr>
              <a:xfrm rot="16200000">
                <a:off x="3170231" y="6959377"/>
                <a:ext cx="162177" cy="193675"/>
                <a:chOff x="552198" y="2736850"/>
                <a:chExt cx="162177" cy="193675"/>
              </a:xfrm>
            </p:grpSpPr>
            <p:cxnSp>
              <p:nvCxnSpPr>
                <p:cNvPr id="77" name="Straight Connector 7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0" name="Group 69"/>
              <p:cNvGrpSpPr/>
              <p:nvPr/>
            </p:nvGrpSpPr>
            <p:grpSpPr>
              <a:xfrm rot="16200000">
                <a:off x="6021313" y="6959377"/>
                <a:ext cx="162177" cy="193675"/>
                <a:chOff x="552198" y="2736850"/>
                <a:chExt cx="162177" cy="193675"/>
              </a:xfrm>
            </p:grpSpPr>
            <p:cxnSp>
              <p:nvCxnSpPr>
                <p:cNvPr id="75" name="Straight Connector 7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1" name="Straight Connector 7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2" name="Group 71"/>
              <p:cNvGrpSpPr/>
              <p:nvPr/>
            </p:nvGrpSpPr>
            <p:grpSpPr>
              <a:xfrm rot="16200000">
                <a:off x="8872394" y="6959377"/>
                <a:ext cx="162177" cy="193675"/>
                <a:chOff x="552198" y="2736850"/>
                <a:chExt cx="162177" cy="193675"/>
              </a:xfrm>
            </p:grpSpPr>
            <p:cxnSp>
              <p:nvCxnSpPr>
                <p:cNvPr id="73" name="Straight Connector 7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sp>
        <p:nvSpPr>
          <p:cNvPr id="61" name="Rectangle 60">
            <a:extLst>
              <a:ext uri="{FF2B5EF4-FFF2-40B4-BE49-F238E27FC236}">
                <a16:creationId xmlns:a16="http://schemas.microsoft.com/office/drawing/2014/main" xmlns="" id="{C340211B-C0A6-C14B-B990-B6B2E503C3F1}"/>
              </a:ext>
            </a:extLst>
          </p:cNvPr>
          <p:cNvSpPr/>
          <p:nvPr/>
        </p:nvSpPr>
        <p:spPr>
          <a:xfrm>
            <a:off x="2325629" y="1235612"/>
            <a:ext cx="7554350" cy="276999"/>
          </a:xfrm>
          <a:prstGeom prst="rect">
            <a:avLst/>
          </a:prstGeom>
        </p:spPr>
        <p:txBody>
          <a:bodyPr wrap="square">
            <a:spAutoFit/>
          </a:bodyPr>
          <a:lstStyle/>
          <a:p>
            <a:pPr algn="ctr"/>
            <a:r>
              <a:rPr lang="en-US" sz="1200" b="1" dirty="0">
                <a:solidFill>
                  <a:schemeClr val="tx1">
                    <a:lumMod val="65000"/>
                    <a:lumOff val="35000"/>
                  </a:schemeClr>
                </a:solidFill>
                <a:latin typeface="Arial" panose="020B0604020202020204" pitchFamily="34" charset="0"/>
                <a:cs typeface="Arial" panose="020B0604020202020204" pitchFamily="34" charset="0"/>
              </a:rPr>
              <a:t>Q: Please indicate how familiar you are with each of the following products…</a:t>
            </a:r>
          </a:p>
        </p:txBody>
      </p:sp>
      <p:sp>
        <p:nvSpPr>
          <p:cNvPr id="50" name="TextBox 49">
            <a:extLst>
              <a:ext uri="{FF2B5EF4-FFF2-40B4-BE49-F238E27FC236}">
                <a16:creationId xmlns:a16="http://schemas.microsoft.com/office/drawing/2014/main" xmlns="" id="{D4AA8954-6AF7-C141-A411-F606914AEDD9}"/>
              </a:ext>
            </a:extLst>
          </p:cNvPr>
          <p:cNvSpPr txBox="1"/>
          <p:nvPr/>
        </p:nvSpPr>
        <p:spPr>
          <a:xfrm>
            <a:off x="262874" y="269086"/>
            <a:ext cx="11679860" cy="646331"/>
          </a:xfrm>
          <a:prstGeom prst="rect">
            <a:avLst/>
          </a:prstGeom>
          <a:noFill/>
        </p:spPr>
        <p:txBody>
          <a:bodyPr wrap="square" rtlCol="0">
            <a:spAutoFit/>
          </a:bodyPr>
          <a:lstStyle/>
          <a:p>
            <a:pPr>
              <a:spcAft>
                <a:spcPts val="400"/>
              </a:spcAft>
            </a:pPr>
            <a:r>
              <a:rPr lang="en-US" dirty="0">
                <a:solidFill>
                  <a:srgbClr val="249CD8"/>
                </a:solidFill>
                <a:latin typeface="Arial"/>
                <a:cs typeface="Arial"/>
              </a:rPr>
              <a:t>Respondents report strong awareness of all products tested.  More than eight-in-ten (83%) are familiar with heated tobacco products, and nine-in-ten (91%) are familiar with e-cigarettes. </a:t>
            </a:r>
          </a:p>
        </p:txBody>
      </p:sp>
      <p:sp>
        <p:nvSpPr>
          <p:cNvPr id="51" name="TextBox 50">
            <a:extLst>
              <a:ext uri="{FF2B5EF4-FFF2-40B4-BE49-F238E27FC236}">
                <a16:creationId xmlns:a16="http://schemas.microsoft.com/office/drawing/2014/main" xmlns="" id="{9275D4AA-0592-8549-AE45-6164482433BC}"/>
              </a:ext>
            </a:extLst>
          </p:cNvPr>
          <p:cNvSpPr txBox="1"/>
          <p:nvPr/>
        </p:nvSpPr>
        <p:spPr>
          <a:xfrm>
            <a:off x="483002" y="5965557"/>
            <a:ext cx="4253473" cy="261610"/>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Total Sample, n=2,000</a:t>
            </a:r>
          </a:p>
        </p:txBody>
      </p:sp>
    </p:spTree>
    <p:extLst>
      <p:ext uri="{BB962C8B-B14F-4D97-AF65-F5344CB8AC3E}">
        <p14:creationId xmlns:p14="http://schemas.microsoft.com/office/powerpoint/2010/main" xmlns="" val="39312177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483992" y="1190182"/>
            <a:ext cx="11220837"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59" name="Chart 58">
            <a:extLst>
              <a:ext uri="{FF2B5EF4-FFF2-40B4-BE49-F238E27FC236}">
                <a16:creationId xmlns:a16="http://schemas.microsoft.com/office/drawing/2014/main" xmlns="" id="{B71742C6-1B87-D945-A672-4828EF6A2A1B}"/>
              </a:ext>
            </a:extLst>
          </p:cNvPr>
          <p:cNvGraphicFramePr/>
          <p:nvPr>
            <p:extLst>
              <p:ext uri="{D42A27DB-BD31-4B8C-83A1-F6EECF244321}">
                <p14:modId xmlns:p14="http://schemas.microsoft.com/office/powerpoint/2010/main" xmlns="" val="918106239"/>
              </p:ext>
            </p:extLst>
          </p:nvPr>
        </p:nvGraphicFramePr>
        <p:xfrm>
          <a:off x="508001" y="1558041"/>
          <a:ext cx="10892181" cy="4377494"/>
        </p:xfrm>
        <a:graphic>
          <a:graphicData uri="http://schemas.openxmlformats.org/drawingml/2006/chart">
            <c:chart xmlns:c="http://schemas.openxmlformats.org/drawingml/2006/chart" xmlns:r="http://schemas.openxmlformats.org/officeDocument/2006/relationships" r:id="rId3"/>
          </a:graphicData>
        </a:graphic>
      </p:graphicFrame>
      <p:grpSp>
        <p:nvGrpSpPr>
          <p:cNvPr id="63" name="Group 62"/>
          <p:cNvGrpSpPr/>
          <p:nvPr/>
        </p:nvGrpSpPr>
        <p:grpSpPr>
          <a:xfrm>
            <a:off x="-202664" y="-228600"/>
            <a:ext cx="12604810" cy="7365904"/>
            <a:chOff x="-202664" y="-228600"/>
            <a:chExt cx="12604810" cy="7365904"/>
          </a:xfrm>
        </p:grpSpPr>
        <p:grpSp>
          <p:nvGrpSpPr>
            <p:cNvPr id="64" name="Group 63"/>
            <p:cNvGrpSpPr/>
            <p:nvPr/>
          </p:nvGrpSpPr>
          <p:grpSpPr>
            <a:xfrm>
              <a:off x="-202664" y="1190183"/>
              <a:ext cx="162177" cy="5020117"/>
              <a:chOff x="552198" y="1190183"/>
              <a:chExt cx="162177" cy="5020117"/>
            </a:xfrm>
          </p:grpSpPr>
          <p:cxnSp>
            <p:nvCxnSpPr>
              <p:cNvPr id="98" name="Straight Connector 9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9" name="Group 98"/>
              <p:cNvGrpSpPr/>
              <p:nvPr/>
            </p:nvGrpSpPr>
            <p:grpSpPr>
              <a:xfrm>
                <a:off x="552198" y="2736850"/>
                <a:ext cx="162177" cy="193675"/>
                <a:chOff x="552198" y="2736850"/>
                <a:chExt cx="162177" cy="193675"/>
              </a:xfrm>
            </p:grpSpPr>
            <p:cxnSp>
              <p:nvCxnSpPr>
                <p:cNvPr id="104" name="Straight Connector 10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5" name="Straight Connector 10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00" name="Group 99"/>
              <p:cNvGrpSpPr/>
              <p:nvPr/>
            </p:nvGrpSpPr>
            <p:grpSpPr>
              <a:xfrm>
                <a:off x="552198" y="4473575"/>
                <a:ext cx="162177" cy="193675"/>
                <a:chOff x="552198" y="2736850"/>
                <a:chExt cx="162177" cy="193675"/>
              </a:xfrm>
            </p:grpSpPr>
            <p:cxnSp>
              <p:nvCxnSpPr>
                <p:cNvPr id="102" name="Straight Connector 10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01" name="Straight Connector 10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5" name="Group 64"/>
            <p:cNvGrpSpPr/>
            <p:nvPr/>
          </p:nvGrpSpPr>
          <p:grpSpPr>
            <a:xfrm>
              <a:off x="12239969" y="1190183"/>
              <a:ext cx="162177" cy="5020117"/>
              <a:chOff x="552198" y="1190183"/>
              <a:chExt cx="162177" cy="5020117"/>
            </a:xfrm>
          </p:grpSpPr>
          <p:cxnSp>
            <p:nvCxnSpPr>
              <p:cNvPr id="90" name="Straight Connector 8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1" name="Group 90"/>
              <p:cNvGrpSpPr/>
              <p:nvPr/>
            </p:nvGrpSpPr>
            <p:grpSpPr>
              <a:xfrm>
                <a:off x="552198" y="2736850"/>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2" name="Group 91"/>
              <p:cNvGrpSpPr/>
              <p:nvPr/>
            </p:nvGrpSpPr>
            <p:grpSpPr>
              <a:xfrm>
                <a:off x="552198" y="4473575"/>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3" name="Straight Connector 9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a:off x="483994" y="6975126"/>
              <a:ext cx="11220839" cy="162178"/>
              <a:chOff x="483994" y="6975126"/>
              <a:chExt cx="11220839" cy="162178"/>
            </a:xfrm>
          </p:grpSpPr>
          <p:cxnSp>
            <p:nvCxnSpPr>
              <p:cNvPr id="79" name="Straight Connector 7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0" name="Group 79"/>
              <p:cNvGrpSpPr/>
              <p:nvPr/>
            </p:nvGrpSpPr>
            <p:grpSpPr>
              <a:xfrm rot="16200000">
                <a:off x="3170231" y="6959377"/>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1" name="Group 80"/>
              <p:cNvGrpSpPr/>
              <p:nvPr/>
            </p:nvGrpSpPr>
            <p:grpSpPr>
              <a:xfrm rot="16200000">
                <a:off x="6021313" y="6959377"/>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2" name="Straight Connector 8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3" name="Group 82"/>
              <p:cNvGrpSpPr/>
              <p:nvPr/>
            </p:nvGrpSpPr>
            <p:grpSpPr>
              <a:xfrm rot="16200000">
                <a:off x="8872394" y="6959377"/>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7" name="Group 66"/>
            <p:cNvGrpSpPr/>
            <p:nvPr/>
          </p:nvGrpSpPr>
          <p:grpSpPr>
            <a:xfrm>
              <a:off x="483994" y="-228600"/>
              <a:ext cx="11220839" cy="162178"/>
              <a:chOff x="483994" y="6975126"/>
              <a:chExt cx="11220839" cy="162178"/>
            </a:xfrm>
          </p:grpSpPr>
          <p:cxnSp>
            <p:nvCxnSpPr>
              <p:cNvPr id="68" name="Straight Connector 6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9" name="Group 68"/>
              <p:cNvGrpSpPr/>
              <p:nvPr/>
            </p:nvGrpSpPr>
            <p:grpSpPr>
              <a:xfrm rot="16200000">
                <a:off x="3170231" y="6959377"/>
                <a:ext cx="162177" cy="193675"/>
                <a:chOff x="552198" y="2736850"/>
                <a:chExt cx="162177" cy="193675"/>
              </a:xfrm>
            </p:grpSpPr>
            <p:cxnSp>
              <p:nvCxnSpPr>
                <p:cNvPr id="77" name="Straight Connector 7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0" name="Group 69"/>
              <p:cNvGrpSpPr/>
              <p:nvPr/>
            </p:nvGrpSpPr>
            <p:grpSpPr>
              <a:xfrm rot="16200000">
                <a:off x="6021313" y="6959377"/>
                <a:ext cx="162177" cy="193675"/>
                <a:chOff x="552198" y="2736850"/>
                <a:chExt cx="162177" cy="193675"/>
              </a:xfrm>
            </p:grpSpPr>
            <p:cxnSp>
              <p:nvCxnSpPr>
                <p:cNvPr id="75" name="Straight Connector 7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1" name="Straight Connector 7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2" name="Group 71"/>
              <p:cNvGrpSpPr/>
              <p:nvPr/>
            </p:nvGrpSpPr>
            <p:grpSpPr>
              <a:xfrm rot="16200000">
                <a:off x="8872394" y="6959377"/>
                <a:ext cx="162177" cy="193675"/>
                <a:chOff x="552198" y="2736850"/>
                <a:chExt cx="162177" cy="193675"/>
              </a:xfrm>
            </p:grpSpPr>
            <p:cxnSp>
              <p:nvCxnSpPr>
                <p:cNvPr id="73" name="Straight Connector 7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sp>
        <p:nvSpPr>
          <p:cNvPr id="61" name="Rectangle 60">
            <a:extLst>
              <a:ext uri="{FF2B5EF4-FFF2-40B4-BE49-F238E27FC236}">
                <a16:creationId xmlns:a16="http://schemas.microsoft.com/office/drawing/2014/main" xmlns="" id="{C340211B-C0A6-C14B-B990-B6B2E503C3F1}"/>
              </a:ext>
            </a:extLst>
          </p:cNvPr>
          <p:cNvSpPr/>
          <p:nvPr/>
        </p:nvSpPr>
        <p:spPr>
          <a:xfrm>
            <a:off x="1633865" y="1361411"/>
            <a:ext cx="9130747" cy="461665"/>
          </a:xfrm>
          <a:prstGeom prst="rect">
            <a:avLst/>
          </a:prstGeom>
        </p:spPr>
        <p:txBody>
          <a:bodyPr wrap="square">
            <a:spAutoFit/>
          </a:bodyPr>
          <a:lstStyle/>
          <a:p>
            <a:r>
              <a:rPr lang="en-US" sz="1200" b="1" dirty="0">
                <a:solidFill>
                  <a:schemeClr val="tx1">
                    <a:lumMod val="65000"/>
                    <a:lumOff val="35000"/>
                  </a:schemeClr>
                </a:solidFill>
                <a:latin typeface="Arial" panose="020B0604020202020204" pitchFamily="34" charset="0"/>
                <a:cs typeface="Arial" panose="020B0604020202020204" pitchFamily="34" charset="0"/>
              </a:rPr>
              <a:t>Q: Please select the main reason that you currently use or previously used e-cigarettes or heated tobacco products:</a:t>
            </a:r>
          </a:p>
          <a:p>
            <a:pPr algn="ctr"/>
            <a:endParaRPr lang="en-US" sz="1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0" name="TextBox 49">
            <a:extLst>
              <a:ext uri="{FF2B5EF4-FFF2-40B4-BE49-F238E27FC236}">
                <a16:creationId xmlns:a16="http://schemas.microsoft.com/office/drawing/2014/main" xmlns="" id="{D4AA8954-6AF7-C141-A411-F606914AEDD9}"/>
              </a:ext>
            </a:extLst>
          </p:cNvPr>
          <p:cNvSpPr txBox="1"/>
          <p:nvPr/>
        </p:nvSpPr>
        <p:spPr>
          <a:xfrm>
            <a:off x="254480" y="265160"/>
            <a:ext cx="11679860" cy="646331"/>
          </a:xfrm>
          <a:prstGeom prst="rect">
            <a:avLst/>
          </a:prstGeom>
          <a:noFill/>
        </p:spPr>
        <p:txBody>
          <a:bodyPr wrap="square" rtlCol="0">
            <a:spAutoFit/>
          </a:bodyPr>
          <a:lstStyle/>
          <a:p>
            <a:pPr>
              <a:spcAft>
                <a:spcPts val="400"/>
              </a:spcAft>
            </a:pPr>
            <a:r>
              <a:rPr lang="en-US" dirty="0">
                <a:solidFill>
                  <a:srgbClr val="249CD8"/>
                </a:solidFill>
                <a:latin typeface="Arial"/>
                <a:cs typeface="Arial"/>
              </a:rPr>
              <a:t>Smoke-free product users say the main reason for using these products is that they are a better alternative to smoking cigarettes, bidis, or pipe.  </a:t>
            </a:r>
          </a:p>
        </p:txBody>
      </p:sp>
      <p:sp>
        <p:nvSpPr>
          <p:cNvPr id="51" name="TextBox 50">
            <a:extLst>
              <a:ext uri="{FF2B5EF4-FFF2-40B4-BE49-F238E27FC236}">
                <a16:creationId xmlns:a16="http://schemas.microsoft.com/office/drawing/2014/main" xmlns="" id="{9275D4AA-0592-8549-AE45-6164482433BC}"/>
              </a:ext>
            </a:extLst>
          </p:cNvPr>
          <p:cNvSpPr txBox="1"/>
          <p:nvPr/>
        </p:nvSpPr>
        <p:spPr>
          <a:xfrm>
            <a:off x="483002" y="5965557"/>
            <a:ext cx="4253473" cy="261610"/>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Total Sample, n=2,000</a:t>
            </a:r>
          </a:p>
        </p:txBody>
      </p:sp>
    </p:spTree>
    <p:extLst>
      <p:ext uri="{BB962C8B-B14F-4D97-AF65-F5344CB8AC3E}">
        <p14:creationId xmlns:p14="http://schemas.microsoft.com/office/powerpoint/2010/main" xmlns="" val="12376958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483992" y="1190182"/>
            <a:ext cx="5521571"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3" name="Group 62"/>
          <p:cNvGrpSpPr/>
          <p:nvPr/>
        </p:nvGrpSpPr>
        <p:grpSpPr>
          <a:xfrm>
            <a:off x="-202664" y="-228600"/>
            <a:ext cx="12604810" cy="7365904"/>
            <a:chOff x="-202664" y="-228600"/>
            <a:chExt cx="12604810" cy="7365904"/>
          </a:xfrm>
        </p:grpSpPr>
        <p:grpSp>
          <p:nvGrpSpPr>
            <p:cNvPr id="64" name="Group 63"/>
            <p:cNvGrpSpPr/>
            <p:nvPr/>
          </p:nvGrpSpPr>
          <p:grpSpPr>
            <a:xfrm>
              <a:off x="-202664" y="1190183"/>
              <a:ext cx="162177" cy="5020117"/>
              <a:chOff x="552198" y="1190183"/>
              <a:chExt cx="162177" cy="5020117"/>
            </a:xfrm>
          </p:grpSpPr>
          <p:cxnSp>
            <p:nvCxnSpPr>
              <p:cNvPr id="98" name="Straight Connector 9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9" name="Group 98"/>
              <p:cNvGrpSpPr/>
              <p:nvPr/>
            </p:nvGrpSpPr>
            <p:grpSpPr>
              <a:xfrm>
                <a:off x="552198" y="2736850"/>
                <a:ext cx="162177" cy="193675"/>
                <a:chOff x="552198" y="2736850"/>
                <a:chExt cx="162177" cy="193675"/>
              </a:xfrm>
            </p:grpSpPr>
            <p:cxnSp>
              <p:nvCxnSpPr>
                <p:cNvPr id="104" name="Straight Connector 10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5" name="Straight Connector 10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00" name="Group 99"/>
              <p:cNvGrpSpPr/>
              <p:nvPr/>
            </p:nvGrpSpPr>
            <p:grpSpPr>
              <a:xfrm>
                <a:off x="552198" y="4473575"/>
                <a:ext cx="162177" cy="193675"/>
                <a:chOff x="552198" y="2736850"/>
                <a:chExt cx="162177" cy="193675"/>
              </a:xfrm>
            </p:grpSpPr>
            <p:cxnSp>
              <p:nvCxnSpPr>
                <p:cNvPr id="102" name="Straight Connector 10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01" name="Straight Connector 10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5" name="Group 64"/>
            <p:cNvGrpSpPr/>
            <p:nvPr/>
          </p:nvGrpSpPr>
          <p:grpSpPr>
            <a:xfrm>
              <a:off x="12239969" y="1190183"/>
              <a:ext cx="162177" cy="5020117"/>
              <a:chOff x="552198" y="1190183"/>
              <a:chExt cx="162177" cy="5020117"/>
            </a:xfrm>
          </p:grpSpPr>
          <p:cxnSp>
            <p:nvCxnSpPr>
              <p:cNvPr id="90" name="Straight Connector 8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1" name="Group 90"/>
              <p:cNvGrpSpPr/>
              <p:nvPr/>
            </p:nvGrpSpPr>
            <p:grpSpPr>
              <a:xfrm>
                <a:off x="552198" y="2736850"/>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2" name="Group 91"/>
              <p:cNvGrpSpPr/>
              <p:nvPr/>
            </p:nvGrpSpPr>
            <p:grpSpPr>
              <a:xfrm>
                <a:off x="552198" y="4473575"/>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3" name="Straight Connector 9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a:off x="483994" y="6975126"/>
              <a:ext cx="11220839" cy="162178"/>
              <a:chOff x="483994" y="6975126"/>
              <a:chExt cx="11220839" cy="162178"/>
            </a:xfrm>
          </p:grpSpPr>
          <p:cxnSp>
            <p:nvCxnSpPr>
              <p:cNvPr id="79" name="Straight Connector 7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0" name="Group 79"/>
              <p:cNvGrpSpPr/>
              <p:nvPr/>
            </p:nvGrpSpPr>
            <p:grpSpPr>
              <a:xfrm rot="16200000">
                <a:off x="3170231" y="6959377"/>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1" name="Group 80"/>
              <p:cNvGrpSpPr/>
              <p:nvPr/>
            </p:nvGrpSpPr>
            <p:grpSpPr>
              <a:xfrm rot="16200000">
                <a:off x="6021313" y="6959377"/>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2" name="Straight Connector 8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3" name="Group 82"/>
              <p:cNvGrpSpPr/>
              <p:nvPr/>
            </p:nvGrpSpPr>
            <p:grpSpPr>
              <a:xfrm rot="16200000">
                <a:off x="8872394" y="6959377"/>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7" name="Group 66"/>
            <p:cNvGrpSpPr/>
            <p:nvPr/>
          </p:nvGrpSpPr>
          <p:grpSpPr>
            <a:xfrm>
              <a:off x="483994" y="-228600"/>
              <a:ext cx="11220839" cy="162178"/>
              <a:chOff x="483994" y="6975126"/>
              <a:chExt cx="11220839" cy="162178"/>
            </a:xfrm>
          </p:grpSpPr>
          <p:cxnSp>
            <p:nvCxnSpPr>
              <p:cNvPr id="68" name="Straight Connector 6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9" name="Group 68"/>
              <p:cNvGrpSpPr/>
              <p:nvPr/>
            </p:nvGrpSpPr>
            <p:grpSpPr>
              <a:xfrm rot="16200000">
                <a:off x="3170231" y="6959377"/>
                <a:ext cx="162177" cy="193675"/>
                <a:chOff x="552198" y="2736850"/>
                <a:chExt cx="162177" cy="193675"/>
              </a:xfrm>
            </p:grpSpPr>
            <p:cxnSp>
              <p:nvCxnSpPr>
                <p:cNvPr id="77" name="Straight Connector 7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0" name="Group 69"/>
              <p:cNvGrpSpPr/>
              <p:nvPr/>
            </p:nvGrpSpPr>
            <p:grpSpPr>
              <a:xfrm rot="16200000">
                <a:off x="6021313" y="6959377"/>
                <a:ext cx="162177" cy="193675"/>
                <a:chOff x="552198" y="2736850"/>
                <a:chExt cx="162177" cy="193675"/>
              </a:xfrm>
            </p:grpSpPr>
            <p:cxnSp>
              <p:nvCxnSpPr>
                <p:cNvPr id="75" name="Straight Connector 7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1" name="Straight Connector 7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2" name="Group 71"/>
              <p:cNvGrpSpPr/>
              <p:nvPr/>
            </p:nvGrpSpPr>
            <p:grpSpPr>
              <a:xfrm rot="16200000">
                <a:off x="8872394" y="6959377"/>
                <a:ext cx="162177" cy="193675"/>
                <a:chOff x="552198" y="2736850"/>
                <a:chExt cx="162177" cy="193675"/>
              </a:xfrm>
            </p:grpSpPr>
            <p:cxnSp>
              <p:nvCxnSpPr>
                <p:cNvPr id="73" name="Straight Connector 7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sp>
        <p:nvSpPr>
          <p:cNvPr id="59" name="TextBox 58">
            <a:extLst>
              <a:ext uri="{FF2B5EF4-FFF2-40B4-BE49-F238E27FC236}">
                <a16:creationId xmlns:a16="http://schemas.microsoft.com/office/drawing/2014/main" xmlns="" id="{7E9587A8-2D99-1A40-B340-67AD2B134A29}"/>
              </a:ext>
            </a:extLst>
          </p:cNvPr>
          <p:cNvSpPr txBox="1"/>
          <p:nvPr/>
        </p:nvSpPr>
        <p:spPr>
          <a:xfrm>
            <a:off x="483002" y="5965557"/>
            <a:ext cx="4253473" cy="261610"/>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Total Sample, n=2,000</a:t>
            </a:r>
          </a:p>
        </p:txBody>
      </p:sp>
      <p:graphicFrame>
        <p:nvGraphicFramePr>
          <p:cNvPr id="56" name="Chart 55">
            <a:extLst>
              <a:ext uri="{FF2B5EF4-FFF2-40B4-BE49-F238E27FC236}">
                <a16:creationId xmlns:a16="http://schemas.microsoft.com/office/drawing/2014/main" xmlns="" id="{811C0FCC-7B78-6048-850D-B378ACD455D7}"/>
              </a:ext>
            </a:extLst>
          </p:cNvPr>
          <p:cNvGraphicFramePr/>
          <p:nvPr>
            <p:extLst>
              <p:ext uri="{D42A27DB-BD31-4B8C-83A1-F6EECF244321}">
                <p14:modId xmlns:p14="http://schemas.microsoft.com/office/powerpoint/2010/main" xmlns="" val="4022674586"/>
              </p:ext>
            </p:extLst>
          </p:nvPr>
        </p:nvGraphicFramePr>
        <p:xfrm>
          <a:off x="493589" y="1190182"/>
          <a:ext cx="5493261" cy="4577327"/>
        </p:xfrm>
        <a:graphic>
          <a:graphicData uri="http://schemas.openxmlformats.org/drawingml/2006/chart">
            <c:chart xmlns:c="http://schemas.openxmlformats.org/drawingml/2006/chart" xmlns:r="http://schemas.openxmlformats.org/officeDocument/2006/relationships" r:id="rId3"/>
          </a:graphicData>
        </a:graphic>
      </p:graphicFrame>
      <p:sp>
        <p:nvSpPr>
          <p:cNvPr id="52" name="Rectangle 51">
            <a:extLst>
              <a:ext uri="{FF2B5EF4-FFF2-40B4-BE49-F238E27FC236}">
                <a16:creationId xmlns:a16="http://schemas.microsoft.com/office/drawing/2014/main" xmlns="" id="{4AB345F4-BB1A-2743-9389-AD43052F1040}"/>
              </a:ext>
            </a:extLst>
          </p:cNvPr>
          <p:cNvSpPr/>
          <p:nvPr/>
        </p:nvSpPr>
        <p:spPr>
          <a:xfrm>
            <a:off x="6197415" y="1190182"/>
            <a:ext cx="5521571" cy="5020118"/>
          </a:xfrm>
          <a:prstGeom prst="rect">
            <a:avLst/>
          </a:prstGeom>
          <a:solidFill>
            <a:schemeClr val="bg1"/>
          </a:solidFill>
          <a:ln w="38100">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4" name="Rectangle 53">
            <a:extLst>
              <a:ext uri="{FF2B5EF4-FFF2-40B4-BE49-F238E27FC236}">
                <a16:creationId xmlns:a16="http://schemas.microsoft.com/office/drawing/2014/main" xmlns="" id="{6C496CBC-9DAC-3644-A097-889788E885B4}"/>
              </a:ext>
            </a:extLst>
          </p:cNvPr>
          <p:cNvSpPr/>
          <p:nvPr/>
        </p:nvSpPr>
        <p:spPr>
          <a:xfrm>
            <a:off x="1664024" y="4175361"/>
            <a:ext cx="502920" cy="320040"/>
          </a:xfrm>
          <a:prstGeom prst="rect">
            <a:avLst/>
          </a:prstGeom>
          <a:noFill/>
          <a:ln w="28575">
            <a:solidFill>
              <a:srgbClr val="E40079"/>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graphicFrame>
        <p:nvGraphicFramePr>
          <p:cNvPr id="51" name="Chart 50">
            <a:extLst>
              <a:ext uri="{FF2B5EF4-FFF2-40B4-BE49-F238E27FC236}">
                <a16:creationId xmlns:a16="http://schemas.microsoft.com/office/drawing/2014/main" xmlns="" id="{D05334F8-4CEA-6A40-8075-101DDCC03910}"/>
              </a:ext>
            </a:extLst>
          </p:cNvPr>
          <p:cNvGraphicFramePr/>
          <p:nvPr>
            <p:extLst>
              <p:ext uri="{D42A27DB-BD31-4B8C-83A1-F6EECF244321}">
                <p14:modId xmlns:p14="http://schemas.microsoft.com/office/powerpoint/2010/main" xmlns="" val="4268348062"/>
              </p:ext>
            </p:extLst>
          </p:nvPr>
        </p:nvGraphicFramePr>
        <p:xfrm>
          <a:off x="6224588" y="1190181"/>
          <a:ext cx="5505594" cy="5020114"/>
        </p:xfrm>
        <a:graphic>
          <a:graphicData uri="http://schemas.openxmlformats.org/drawingml/2006/chart">
            <c:chart xmlns:c="http://schemas.openxmlformats.org/drawingml/2006/chart" xmlns:r="http://schemas.openxmlformats.org/officeDocument/2006/relationships" r:id="rId4"/>
          </a:graphicData>
        </a:graphic>
      </p:graphicFrame>
      <p:sp>
        <p:nvSpPr>
          <p:cNvPr id="55" name="TextBox 54">
            <a:extLst>
              <a:ext uri="{FF2B5EF4-FFF2-40B4-BE49-F238E27FC236}">
                <a16:creationId xmlns:a16="http://schemas.microsoft.com/office/drawing/2014/main" xmlns="" id="{EA1E14AC-BED0-8E43-95BF-AC15EDA48BBF}"/>
              </a:ext>
            </a:extLst>
          </p:cNvPr>
          <p:cNvSpPr txBox="1"/>
          <p:nvPr/>
        </p:nvSpPr>
        <p:spPr>
          <a:xfrm>
            <a:off x="9050320" y="1300763"/>
            <a:ext cx="963827" cy="276999"/>
          </a:xfrm>
          <a:prstGeom prst="rect">
            <a:avLst/>
          </a:prstGeom>
          <a:noFill/>
        </p:spPr>
        <p:txBody>
          <a:bodyPr wrap="square" rtlCol="0">
            <a:spAutoFit/>
          </a:bodyPr>
          <a:lstStyle/>
          <a:p>
            <a:r>
              <a:rPr lang="en-US" sz="1200" b="1" dirty="0">
                <a:solidFill>
                  <a:srgbClr val="585858"/>
                </a:solidFill>
                <a:latin typeface="Arial"/>
                <a:cs typeface="Arial"/>
              </a:rPr>
              <a:t>% Yes</a:t>
            </a:r>
          </a:p>
        </p:txBody>
      </p:sp>
      <p:sp>
        <p:nvSpPr>
          <p:cNvPr id="57" name="TextBox 56">
            <a:extLst>
              <a:ext uri="{FF2B5EF4-FFF2-40B4-BE49-F238E27FC236}">
                <a16:creationId xmlns:a16="http://schemas.microsoft.com/office/drawing/2014/main" xmlns="" id="{3EF53EDD-FBDA-444C-B53B-AA3C9F4D23EA}"/>
              </a:ext>
            </a:extLst>
          </p:cNvPr>
          <p:cNvSpPr txBox="1"/>
          <p:nvPr/>
        </p:nvSpPr>
        <p:spPr>
          <a:xfrm>
            <a:off x="207341" y="279884"/>
            <a:ext cx="11679860" cy="646331"/>
          </a:xfrm>
          <a:prstGeom prst="rect">
            <a:avLst/>
          </a:prstGeom>
          <a:noFill/>
        </p:spPr>
        <p:txBody>
          <a:bodyPr wrap="square" rtlCol="0">
            <a:spAutoFit/>
          </a:bodyPr>
          <a:lstStyle/>
          <a:p>
            <a:pPr>
              <a:spcAft>
                <a:spcPts val="400"/>
              </a:spcAft>
            </a:pPr>
            <a:r>
              <a:rPr lang="en-US" dirty="0">
                <a:solidFill>
                  <a:srgbClr val="249CD8"/>
                </a:solidFill>
                <a:latin typeface="Arial"/>
                <a:cs typeface="Arial"/>
              </a:rPr>
              <a:t>Nearly three-quarters (72%) of respondents were aware of the 2019 ban prior to taking this survey.         Awareness of the ban is higher among 35-54 year </a:t>
            </a:r>
            <a:r>
              <a:rPr lang="en-US" dirty="0" err="1">
                <a:solidFill>
                  <a:srgbClr val="249CD8"/>
                </a:solidFill>
                <a:latin typeface="Arial"/>
                <a:cs typeface="Arial"/>
              </a:rPr>
              <a:t>olds</a:t>
            </a:r>
            <a:r>
              <a:rPr lang="en-US" dirty="0">
                <a:solidFill>
                  <a:srgbClr val="249CD8"/>
                </a:solidFill>
                <a:latin typeface="Arial"/>
                <a:cs typeface="Arial"/>
              </a:rPr>
              <a:t> than 18-34 year </a:t>
            </a:r>
            <a:r>
              <a:rPr lang="en-US" dirty="0" err="1">
                <a:solidFill>
                  <a:srgbClr val="249CD8"/>
                </a:solidFill>
                <a:latin typeface="Arial"/>
                <a:cs typeface="Arial"/>
              </a:rPr>
              <a:t>olds</a:t>
            </a:r>
            <a:r>
              <a:rPr lang="en-US" dirty="0">
                <a:solidFill>
                  <a:srgbClr val="249CD8"/>
                </a:solidFill>
                <a:latin typeface="Arial"/>
                <a:cs typeface="Arial"/>
              </a:rPr>
              <a:t>.</a:t>
            </a:r>
          </a:p>
        </p:txBody>
      </p:sp>
    </p:spTree>
    <p:extLst>
      <p:ext uri="{BB962C8B-B14F-4D97-AF65-F5344CB8AC3E}">
        <p14:creationId xmlns:p14="http://schemas.microsoft.com/office/powerpoint/2010/main" xmlns="" val="25818234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ectangle 45"/>
          <p:cNvSpPr/>
          <p:nvPr/>
        </p:nvSpPr>
        <p:spPr>
          <a:xfrm>
            <a:off x="483992" y="1190182"/>
            <a:ext cx="11220837" cy="5020118"/>
          </a:xfrm>
          <a:prstGeom prst="rect">
            <a:avLst/>
          </a:prstGeom>
          <a:solidFill>
            <a:schemeClr val="bg1"/>
          </a:solidFill>
          <a:ln w="317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aphicFrame>
        <p:nvGraphicFramePr>
          <p:cNvPr id="59" name="Chart 58">
            <a:extLst>
              <a:ext uri="{FF2B5EF4-FFF2-40B4-BE49-F238E27FC236}">
                <a16:creationId xmlns:a16="http://schemas.microsoft.com/office/drawing/2014/main" xmlns="" id="{B71742C6-1B87-D945-A672-4828EF6A2A1B}"/>
              </a:ext>
            </a:extLst>
          </p:cNvPr>
          <p:cNvGraphicFramePr/>
          <p:nvPr/>
        </p:nvGraphicFramePr>
        <p:xfrm>
          <a:off x="508000" y="1558041"/>
          <a:ext cx="11219543" cy="4377494"/>
        </p:xfrm>
        <a:graphic>
          <a:graphicData uri="http://schemas.openxmlformats.org/drawingml/2006/chart">
            <c:chart xmlns:c="http://schemas.openxmlformats.org/drawingml/2006/chart" xmlns:r="http://schemas.openxmlformats.org/officeDocument/2006/relationships" r:id="rId3"/>
          </a:graphicData>
        </a:graphic>
      </p:graphicFrame>
      <p:grpSp>
        <p:nvGrpSpPr>
          <p:cNvPr id="63" name="Group 62"/>
          <p:cNvGrpSpPr/>
          <p:nvPr/>
        </p:nvGrpSpPr>
        <p:grpSpPr>
          <a:xfrm>
            <a:off x="-202664" y="-228600"/>
            <a:ext cx="12604810" cy="7365904"/>
            <a:chOff x="-202664" y="-228600"/>
            <a:chExt cx="12604810" cy="7365904"/>
          </a:xfrm>
        </p:grpSpPr>
        <p:grpSp>
          <p:nvGrpSpPr>
            <p:cNvPr id="64" name="Group 63"/>
            <p:cNvGrpSpPr/>
            <p:nvPr/>
          </p:nvGrpSpPr>
          <p:grpSpPr>
            <a:xfrm>
              <a:off x="-202664" y="1190183"/>
              <a:ext cx="162177" cy="5020117"/>
              <a:chOff x="552198" y="1190183"/>
              <a:chExt cx="162177" cy="5020117"/>
            </a:xfrm>
          </p:grpSpPr>
          <p:cxnSp>
            <p:nvCxnSpPr>
              <p:cNvPr id="98" name="Straight Connector 97"/>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9" name="Group 98"/>
              <p:cNvGrpSpPr/>
              <p:nvPr/>
            </p:nvGrpSpPr>
            <p:grpSpPr>
              <a:xfrm>
                <a:off x="552198" y="2736850"/>
                <a:ext cx="162177" cy="193675"/>
                <a:chOff x="552198" y="2736850"/>
                <a:chExt cx="162177" cy="193675"/>
              </a:xfrm>
            </p:grpSpPr>
            <p:cxnSp>
              <p:nvCxnSpPr>
                <p:cNvPr id="104" name="Straight Connector 10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5" name="Straight Connector 10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100" name="Group 99"/>
              <p:cNvGrpSpPr/>
              <p:nvPr/>
            </p:nvGrpSpPr>
            <p:grpSpPr>
              <a:xfrm>
                <a:off x="552198" y="4473575"/>
                <a:ext cx="162177" cy="193675"/>
                <a:chOff x="552198" y="2736850"/>
                <a:chExt cx="162177" cy="193675"/>
              </a:xfrm>
            </p:grpSpPr>
            <p:cxnSp>
              <p:nvCxnSpPr>
                <p:cNvPr id="102" name="Straight Connector 101"/>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103" name="Straight Connector 102"/>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101" name="Straight Connector 100"/>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5" name="Group 64"/>
            <p:cNvGrpSpPr/>
            <p:nvPr/>
          </p:nvGrpSpPr>
          <p:grpSpPr>
            <a:xfrm>
              <a:off x="12239969" y="1190183"/>
              <a:ext cx="162177" cy="5020117"/>
              <a:chOff x="552198" y="1190183"/>
              <a:chExt cx="162177" cy="5020117"/>
            </a:xfrm>
          </p:grpSpPr>
          <p:cxnSp>
            <p:nvCxnSpPr>
              <p:cNvPr id="90" name="Straight Connector 89"/>
              <p:cNvCxnSpPr/>
              <p:nvPr/>
            </p:nvCxnSpPr>
            <p:spPr>
              <a:xfrm flipH="1">
                <a:off x="552198" y="1190183"/>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91" name="Group 90"/>
              <p:cNvGrpSpPr/>
              <p:nvPr/>
            </p:nvGrpSpPr>
            <p:grpSpPr>
              <a:xfrm>
                <a:off x="552198" y="2736850"/>
                <a:ext cx="162177" cy="193675"/>
                <a:chOff x="552198" y="2736850"/>
                <a:chExt cx="162177" cy="193675"/>
              </a:xfrm>
            </p:grpSpPr>
            <p:cxnSp>
              <p:nvCxnSpPr>
                <p:cNvPr id="96" name="Straight Connector 9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7" name="Straight Connector 9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92" name="Group 91"/>
              <p:cNvGrpSpPr/>
              <p:nvPr/>
            </p:nvGrpSpPr>
            <p:grpSpPr>
              <a:xfrm>
                <a:off x="552198" y="4473575"/>
                <a:ext cx="162177" cy="193675"/>
                <a:chOff x="552198" y="2736850"/>
                <a:chExt cx="162177" cy="193675"/>
              </a:xfrm>
            </p:grpSpPr>
            <p:cxnSp>
              <p:nvCxnSpPr>
                <p:cNvPr id="94" name="Straight Connector 9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95" name="Straight Connector 9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93" name="Straight Connector 92"/>
              <p:cNvCxnSpPr/>
              <p:nvPr/>
            </p:nvCxnSpPr>
            <p:spPr>
              <a:xfrm flipH="1">
                <a:off x="552198" y="621030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66" name="Group 65"/>
            <p:cNvGrpSpPr/>
            <p:nvPr/>
          </p:nvGrpSpPr>
          <p:grpSpPr>
            <a:xfrm>
              <a:off x="483994" y="6975126"/>
              <a:ext cx="11220839" cy="162178"/>
              <a:chOff x="483994" y="6975126"/>
              <a:chExt cx="11220839" cy="162178"/>
            </a:xfrm>
          </p:grpSpPr>
          <p:cxnSp>
            <p:nvCxnSpPr>
              <p:cNvPr id="79" name="Straight Connector 78"/>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0" name="Group 79"/>
              <p:cNvGrpSpPr/>
              <p:nvPr/>
            </p:nvGrpSpPr>
            <p:grpSpPr>
              <a:xfrm rot="16200000">
                <a:off x="3170231" y="6959377"/>
                <a:ext cx="162177" cy="193675"/>
                <a:chOff x="552198" y="2736850"/>
                <a:chExt cx="162177" cy="193675"/>
              </a:xfrm>
            </p:grpSpPr>
            <p:cxnSp>
              <p:nvCxnSpPr>
                <p:cNvPr id="88" name="Straight Connector 87"/>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9" name="Straight Connector 88"/>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81" name="Group 80"/>
              <p:cNvGrpSpPr/>
              <p:nvPr/>
            </p:nvGrpSpPr>
            <p:grpSpPr>
              <a:xfrm rot="16200000">
                <a:off x="6021313" y="6959377"/>
                <a:ext cx="162177" cy="193675"/>
                <a:chOff x="552198" y="2736850"/>
                <a:chExt cx="162177" cy="193675"/>
              </a:xfrm>
            </p:grpSpPr>
            <p:cxnSp>
              <p:nvCxnSpPr>
                <p:cNvPr id="86" name="Straight Connector 85"/>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7" name="Straight Connector 86"/>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82" name="Straight Connector 81"/>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83" name="Group 82"/>
              <p:cNvGrpSpPr/>
              <p:nvPr/>
            </p:nvGrpSpPr>
            <p:grpSpPr>
              <a:xfrm rot="16200000">
                <a:off x="8872394" y="6959377"/>
                <a:ext cx="162177" cy="193675"/>
                <a:chOff x="552198" y="2736850"/>
                <a:chExt cx="162177" cy="193675"/>
              </a:xfrm>
            </p:grpSpPr>
            <p:cxnSp>
              <p:nvCxnSpPr>
                <p:cNvPr id="84" name="Straight Connector 83"/>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85" name="Straight Connector 84"/>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nvGrpSpPr>
            <p:cNvPr id="67" name="Group 66"/>
            <p:cNvGrpSpPr/>
            <p:nvPr/>
          </p:nvGrpSpPr>
          <p:grpSpPr>
            <a:xfrm>
              <a:off x="483994" y="-228600"/>
              <a:ext cx="11220839" cy="162178"/>
              <a:chOff x="483994" y="6975126"/>
              <a:chExt cx="11220839" cy="162178"/>
            </a:xfrm>
          </p:grpSpPr>
          <p:cxnSp>
            <p:nvCxnSpPr>
              <p:cNvPr id="68" name="Straight Connector 67"/>
              <p:cNvCxnSpPr/>
              <p:nvPr/>
            </p:nvCxnSpPr>
            <p:spPr>
              <a:xfrm rot="16200000" flipH="1">
                <a:off x="402905" y="705621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69" name="Group 68"/>
              <p:cNvGrpSpPr/>
              <p:nvPr/>
            </p:nvGrpSpPr>
            <p:grpSpPr>
              <a:xfrm rot="16200000">
                <a:off x="3170231" y="6959377"/>
                <a:ext cx="162177" cy="193675"/>
                <a:chOff x="552198" y="2736850"/>
                <a:chExt cx="162177" cy="193675"/>
              </a:xfrm>
            </p:grpSpPr>
            <p:cxnSp>
              <p:nvCxnSpPr>
                <p:cNvPr id="77" name="Straight Connector 76"/>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8" name="Straight Connector 77"/>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nvGrpSpPr>
              <p:cNvPr id="70" name="Group 69"/>
              <p:cNvGrpSpPr/>
              <p:nvPr/>
            </p:nvGrpSpPr>
            <p:grpSpPr>
              <a:xfrm rot="16200000">
                <a:off x="6021313" y="6959377"/>
                <a:ext cx="162177" cy="193675"/>
                <a:chOff x="552198" y="2736850"/>
                <a:chExt cx="162177" cy="193675"/>
              </a:xfrm>
            </p:grpSpPr>
            <p:cxnSp>
              <p:nvCxnSpPr>
                <p:cNvPr id="75" name="Straight Connector 74"/>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6" name="Straight Connector 75"/>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cxnSp>
            <p:nvCxnSpPr>
              <p:cNvPr id="71" name="Straight Connector 70"/>
              <p:cNvCxnSpPr/>
              <p:nvPr/>
            </p:nvCxnSpPr>
            <p:spPr>
              <a:xfrm rot="16200000" flipH="1">
                <a:off x="11623744" y="7056216"/>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nvGrpSpPr>
              <p:cNvPr id="72" name="Group 71"/>
              <p:cNvGrpSpPr/>
              <p:nvPr/>
            </p:nvGrpSpPr>
            <p:grpSpPr>
              <a:xfrm rot="16200000">
                <a:off x="8872394" y="6959377"/>
                <a:ext cx="162177" cy="193675"/>
                <a:chOff x="552198" y="2736850"/>
                <a:chExt cx="162177" cy="193675"/>
              </a:xfrm>
            </p:grpSpPr>
            <p:cxnSp>
              <p:nvCxnSpPr>
                <p:cNvPr id="73" name="Straight Connector 72"/>
                <p:cNvCxnSpPr/>
                <p:nvPr/>
              </p:nvCxnSpPr>
              <p:spPr>
                <a:xfrm flipH="1">
                  <a:off x="552198" y="2736850"/>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cxnSp>
              <p:nvCxnSpPr>
                <p:cNvPr id="74" name="Straight Connector 73"/>
                <p:cNvCxnSpPr/>
                <p:nvPr/>
              </p:nvCxnSpPr>
              <p:spPr>
                <a:xfrm flipH="1">
                  <a:off x="552198" y="2930525"/>
                  <a:ext cx="162177" cy="0"/>
                </a:xfrm>
                <a:prstGeom prst="line">
                  <a:avLst/>
                </a:prstGeom>
                <a:ln>
                  <a:solidFill>
                    <a:schemeClr val="tx1"/>
                  </a:solidFill>
                  <a:prstDash val="sysDash"/>
                </a:ln>
              </p:spPr>
              <p:style>
                <a:lnRef idx="1">
                  <a:schemeClr val="dk1"/>
                </a:lnRef>
                <a:fillRef idx="0">
                  <a:schemeClr val="dk1"/>
                </a:fillRef>
                <a:effectRef idx="0">
                  <a:schemeClr val="dk1"/>
                </a:effectRef>
                <a:fontRef idx="minor">
                  <a:schemeClr val="tx1"/>
                </a:fontRef>
              </p:style>
            </p:cxnSp>
          </p:grpSp>
        </p:grpSp>
      </p:grpSp>
      <p:sp>
        <p:nvSpPr>
          <p:cNvPr id="61" name="Rectangle 60">
            <a:extLst>
              <a:ext uri="{FF2B5EF4-FFF2-40B4-BE49-F238E27FC236}">
                <a16:creationId xmlns:a16="http://schemas.microsoft.com/office/drawing/2014/main" xmlns="" id="{C340211B-C0A6-C14B-B990-B6B2E503C3F1}"/>
              </a:ext>
            </a:extLst>
          </p:cNvPr>
          <p:cNvSpPr/>
          <p:nvPr/>
        </p:nvSpPr>
        <p:spPr>
          <a:xfrm>
            <a:off x="1245705" y="1247069"/>
            <a:ext cx="9978886" cy="1200329"/>
          </a:xfrm>
          <a:prstGeom prst="rect">
            <a:avLst/>
          </a:prstGeom>
        </p:spPr>
        <p:txBody>
          <a:bodyPr wrap="square">
            <a:spAutoFit/>
          </a:bodyPr>
          <a:lstStyle/>
          <a:p>
            <a:r>
              <a:rPr lang="en-US" sz="1200" b="1" dirty="0">
                <a:solidFill>
                  <a:schemeClr val="tx1">
                    <a:lumMod val="65000"/>
                    <a:lumOff val="35000"/>
                  </a:schemeClr>
                </a:solidFill>
                <a:latin typeface="Arial" panose="020B0604020202020204" pitchFamily="34" charset="0"/>
                <a:cs typeface="Arial" panose="020B0604020202020204" pitchFamily="34" charset="0"/>
              </a:rPr>
              <a:t>Q: Earlier in this survey you indicated that you used e-cigarettes and/or heated tobacco products on a regular or occasional basis prior to September 2019 when these products were banned.  Following the ban of these products in September 2019, did you…   </a:t>
            </a:r>
          </a:p>
          <a:p>
            <a:pPr algn="ctr"/>
            <a:endParaRPr lang="en-US" sz="1200" i="1" dirty="0">
              <a:solidFill>
                <a:schemeClr val="tx1">
                  <a:lumMod val="65000"/>
                  <a:lumOff val="35000"/>
                </a:schemeClr>
              </a:solidFill>
              <a:latin typeface="Arial" panose="020B0604020202020204" pitchFamily="34" charset="0"/>
              <a:cs typeface="Arial" panose="020B0604020202020204" pitchFamily="34" charset="0"/>
            </a:endParaRPr>
          </a:p>
          <a:p>
            <a:pPr algn="ctr"/>
            <a:r>
              <a:rPr lang="en-US" sz="1200" i="1" dirty="0">
                <a:solidFill>
                  <a:schemeClr val="tx1">
                    <a:lumMod val="65000"/>
                    <a:lumOff val="35000"/>
                  </a:schemeClr>
                </a:solidFill>
                <a:latin typeface="Arial" panose="020B0604020202020204" pitchFamily="34" charset="0"/>
                <a:cs typeface="Arial" panose="020B0604020202020204" pitchFamily="34" charset="0"/>
              </a:rPr>
              <a:t>Asked among those who reported using e-cigarettes or heated tobacco products prior to September 2019</a:t>
            </a:r>
          </a:p>
          <a:p>
            <a:pPr algn="ctr"/>
            <a:r>
              <a:rPr lang="en-US" sz="1200" i="1" dirty="0">
                <a:solidFill>
                  <a:srgbClr val="FF0000"/>
                </a:solidFill>
                <a:latin typeface="Arial" panose="020B0604020202020204" pitchFamily="34" charset="0"/>
                <a:cs typeface="Arial" panose="020B0604020202020204" pitchFamily="34" charset="0"/>
              </a:rPr>
              <a:t>(Multiple Responses Allowed)</a:t>
            </a:r>
            <a:endParaRPr lang="en-US" sz="1200" dirty="0">
              <a:solidFill>
                <a:srgbClr val="FF0000"/>
              </a:solidFill>
              <a:latin typeface="Arial" panose="020B0604020202020204" pitchFamily="34" charset="0"/>
              <a:cs typeface="Arial" panose="020B0604020202020204" pitchFamily="34" charset="0"/>
            </a:endParaRPr>
          </a:p>
          <a:p>
            <a:endParaRPr lang="en-US" sz="1200" b="1" dirty="0">
              <a:solidFill>
                <a:schemeClr val="tx1">
                  <a:lumMod val="65000"/>
                  <a:lumOff val="35000"/>
                </a:schemeClr>
              </a:solidFill>
              <a:latin typeface="Arial" panose="020B0604020202020204" pitchFamily="34" charset="0"/>
              <a:cs typeface="Arial" panose="020B0604020202020204" pitchFamily="34" charset="0"/>
            </a:endParaRPr>
          </a:p>
        </p:txBody>
      </p:sp>
      <p:sp>
        <p:nvSpPr>
          <p:cNvPr id="50" name="TextBox 49">
            <a:extLst>
              <a:ext uri="{FF2B5EF4-FFF2-40B4-BE49-F238E27FC236}">
                <a16:creationId xmlns:a16="http://schemas.microsoft.com/office/drawing/2014/main" xmlns="" id="{D4AA8954-6AF7-C141-A411-F606914AEDD9}"/>
              </a:ext>
            </a:extLst>
          </p:cNvPr>
          <p:cNvSpPr txBox="1"/>
          <p:nvPr/>
        </p:nvSpPr>
        <p:spPr>
          <a:xfrm>
            <a:off x="214402" y="34276"/>
            <a:ext cx="11679860" cy="923330"/>
          </a:xfrm>
          <a:prstGeom prst="rect">
            <a:avLst/>
          </a:prstGeom>
          <a:noFill/>
        </p:spPr>
        <p:txBody>
          <a:bodyPr wrap="square" rtlCol="0">
            <a:spAutoFit/>
          </a:bodyPr>
          <a:lstStyle/>
          <a:p>
            <a:pPr>
              <a:spcAft>
                <a:spcPts val="400"/>
              </a:spcAft>
            </a:pPr>
            <a:r>
              <a:rPr lang="en-US" dirty="0">
                <a:solidFill>
                  <a:srgbClr val="249CD8"/>
                </a:solidFill>
                <a:latin typeface="Arial"/>
                <a:cs typeface="Arial"/>
              </a:rPr>
              <a:t>Of the respondents who reported using e-cigarettes and heated tobacco products prior to the September 2019 ban on these products, very few quit using tobacco products following the ban and many switched to using other forms of tobacco.  </a:t>
            </a:r>
          </a:p>
        </p:txBody>
      </p:sp>
      <p:sp>
        <p:nvSpPr>
          <p:cNvPr id="51" name="TextBox 50">
            <a:extLst>
              <a:ext uri="{FF2B5EF4-FFF2-40B4-BE49-F238E27FC236}">
                <a16:creationId xmlns:a16="http://schemas.microsoft.com/office/drawing/2014/main" xmlns="" id="{9275D4AA-0592-8549-AE45-6164482433BC}"/>
              </a:ext>
            </a:extLst>
          </p:cNvPr>
          <p:cNvSpPr txBox="1"/>
          <p:nvPr/>
        </p:nvSpPr>
        <p:spPr>
          <a:xfrm>
            <a:off x="483002" y="5965557"/>
            <a:ext cx="7612126" cy="261610"/>
          </a:xfrm>
          <a:prstGeom prst="rect">
            <a:avLst/>
          </a:prstGeom>
          <a:noFill/>
        </p:spPr>
        <p:txBody>
          <a:bodyPr wrap="square" rtlCol="0">
            <a:spAutoFit/>
          </a:bodyPr>
          <a:lstStyle/>
          <a:p>
            <a:r>
              <a:rPr lang="en-US" sz="1050" i="1" dirty="0">
                <a:solidFill>
                  <a:schemeClr val="tx1">
                    <a:lumMod val="65000"/>
                    <a:lumOff val="35000"/>
                  </a:schemeClr>
                </a:solidFill>
                <a:latin typeface="Arial" panose="020B0604020202020204" pitchFamily="34" charset="0"/>
                <a:cs typeface="Arial" panose="020B0604020202020204" pitchFamily="34" charset="0"/>
              </a:rPr>
              <a:t>Base: Respondents who reported using e-cigarettes or heated tobacco products prior to September 2019, n=1,791</a:t>
            </a:r>
          </a:p>
        </p:txBody>
      </p:sp>
    </p:spTree>
    <p:extLst>
      <p:ext uri="{BB962C8B-B14F-4D97-AF65-F5344CB8AC3E}">
        <p14:creationId xmlns:p14="http://schemas.microsoft.com/office/powerpoint/2010/main" xmlns="" val="41706653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rtlCol="0">
        <a:spAutoFit/>
      </a:bodyPr>
      <a:lstStyle>
        <a:defPPr>
          <a:defRPr sz="2400" dirty="0" smtClean="0">
            <a:solidFill>
              <a:srgbClr val="249CD8"/>
            </a:solidFill>
            <a:latin typeface="Arial"/>
            <a:cs typeface="Arial"/>
          </a:defRPr>
        </a:defPPr>
      </a:lstStyle>
    </a:txDef>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67758</TotalTime>
  <Words>2004</Words>
  <Application>Microsoft Office PowerPoint</Application>
  <PresentationFormat>Custom</PresentationFormat>
  <Paragraphs>229</Paragraphs>
  <Slides>16</Slides>
  <Notes>12</Notes>
  <HiddenSlides>0</HiddenSlides>
  <MMClips>0</MMClip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Office Theme</vt:lpstr>
      <vt:lpstr>Custom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vector>
  </TitlesOfParts>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CKL</dc:creator>
  <cp:lastModifiedBy>CKL</cp:lastModifiedBy>
  <cp:revision>1843</cp:revision>
  <cp:lastPrinted>2021-09-21T17:49:01Z</cp:lastPrinted>
  <dcterms:created xsi:type="dcterms:W3CDTF">2017-09-11T18:58:54Z</dcterms:created>
  <dcterms:modified xsi:type="dcterms:W3CDTF">2021-10-07T02:13:16Z</dcterms:modified>
</cp:coreProperties>
</file>